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3" r:id="rId1"/>
  </p:sldMasterIdLst>
  <p:notesMasterIdLst>
    <p:notesMasterId r:id="rId34"/>
  </p:notesMasterIdLst>
  <p:sldIdLst>
    <p:sldId id="260" r:id="rId2"/>
    <p:sldId id="498" r:id="rId3"/>
    <p:sldId id="555" r:id="rId4"/>
    <p:sldId id="613" r:id="rId5"/>
    <p:sldId id="586" r:id="rId6"/>
    <p:sldId id="584" r:id="rId7"/>
    <p:sldId id="587" r:id="rId8"/>
    <p:sldId id="588" r:id="rId9"/>
    <p:sldId id="589" r:id="rId10"/>
    <p:sldId id="591" r:id="rId11"/>
    <p:sldId id="569" r:id="rId12"/>
    <p:sldId id="578" r:id="rId13"/>
    <p:sldId id="579" r:id="rId14"/>
    <p:sldId id="580" r:id="rId15"/>
    <p:sldId id="595" r:id="rId16"/>
    <p:sldId id="592" r:id="rId17"/>
    <p:sldId id="593" r:id="rId18"/>
    <p:sldId id="606" r:id="rId19"/>
    <p:sldId id="570" r:id="rId20"/>
    <p:sldId id="596" r:id="rId21"/>
    <p:sldId id="598" r:id="rId22"/>
    <p:sldId id="600" r:id="rId23"/>
    <p:sldId id="601" r:id="rId24"/>
    <p:sldId id="599" r:id="rId25"/>
    <p:sldId id="602" r:id="rId26"/>
    <p:sldId id="604" r:id="rId27"/>
    <p:sldId id="605" r:id="rId28"/>
    <p:sldId id="610" r:id="rId29"/>
    <p:sldId id="611" r:id="rId30"/>
    <p:sldId id="612" r:id="rId31"/>
    <p:sldId id="609" r:id="rId32"/>
    <p:sldId id="608" r:id="rId3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36E43351-83F9-4C76-A5E9-3CBDACA077A9}">
          <p14:sldIdLst>
            <p14:sldId id="260"/>
            <p14:sldId id="498"/>
            <p14:sldId id="555"/>
            <p14:sldId id="613"/>
            <p14:sldId id="586"/>
            <p14:sldId id="584"/>
            <p14:sldId id="587"/>
            <p14:sldId id="588"/>
            <p14:sldId id="589"/>
            <p14:sldId id="591"/>
          </p14:sldIdLst>
        </p14:section>
        <p14:section name="1" id="{4A9D57F4-C369-4E0C-80BE-73B54071FBCF}">
          <p14:sldIdLst>
            <p14:sldId id="569"/>
            <p14:sldId id="578"/>
            <p14:sldId id="579"/>
            <p14:sldId id="580"/>
            <p14:sldId id="595"/>
            <p14:sldId id="592"/>
            <p14:sldId id="593"/>
            <p14:sldId id="606"/>
          </p14:sldIdLst>
        </p14:section>
        <p14:section name="2" id="{DDC3A6CC-1F9B-49D4-AAB0-F8F1B2DC94FB}">
          <p14:sldIdLst>
            <p14:sldId id="570"/>
            <p14:sldId id="596"/>
            <p14:sldId id="598"/>
          </p14:sldIdLst>
        </p14:section>
        <p14:section name="2a/b" id="{A1641278-D9D1-44D9-8388-2307B658914A}">
          <p14:sldIdLst>
            <p14:sldId id="600"/>
            <p14:sldId id="601"/>
            <p14:sldId id="599"/>
            <p14:sldId id="602"/>
            <p14:sldId id="604"/>
            <p14:sldId id="605"/>
          </p14:sldIdLst>
        </p14:section>
        <p14:section name="2c" id="{9D980E29-B57B-4AD0-97F5-BB0060A62DDD}">
          <p14:sldIdLst>
            <p14:sldId id="610"/>
            <p14:sldId id="611"/>
            <p14:sldId id="612"/>
            <p14:sldId id="609"/>
            <p14:sldId id="608"/>
          </p14:sldIdLst>
        </p14:section>
        <p14:section name="backslides" id="{2BDAF78A-A6B6-4D98-98EE-C05D5B1AA44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75"/>
    <a:srgbClr val="FFFFEF"/>
    <a:srgbClr val="FFEEDD"/>
    <a:srgbClr val="D9695F"/>
    <a:srgbClr val="C00000"/>
    <a:srgbClr val="C09200"/>
    <a:srgbClr val="215E6B"/>
    <a:srgbClr val="F7E1DF"/>
    <a:srgbClr val="FFFFFF"/>
    <a:srgbClr val="B5D2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11" autoAdjust="0"/>
    <p:restoredTop sz="78003" autoAdjust="0"/>
  </p:normalViewPr>
  <p:slideViewPr>
    <p:cSldViewPr snapToGrid="0">
      <p:cViewPr varScale="1">
        <p:scale>
          <a:sx n="59" d="100"/>
          <a:sy n="59" d="100"/>
        </p:scale>
        <p:origin x="9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9" tIns="48329" rIns="96659" bIns="4832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8"/>
          </a:xfrm>
          <a:prstGeom prst="rect">
            <a:avLst/>
          </a:prstGeom>
        </p:spPr>
        <p:txBody>
          <a:bodyPr vert="horz" lIns="96659" tIns="48329" rIns="96659" bIns="48329" rtlCol="0"/>
          <a:lstStyle>
            <a:lvl1pPr algn="r">
              <a:defRPr sz="1200"/>
            </a:lvl1pPr>
          </a:lstStyle>
          <a:p>
            <a:fld id="{3A7272D7-8A76-4C4C-AC44-67CF821741C5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9" tIns="48329" rIns="96659" bIns="4832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9" tIns="48329" rIns="96659" bIns="4832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6659" tIns="48329" rIns="96659" bIns="4832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7"/>
          </a:xfrm>
          <a:prstGeom prst="rect">
            <a:avLst/>
          </a:prstGeom>
        </p:spPr>
        <p:txBody>
          <a:bodyPr vert="horz" lIns="96659" tIns="48329" rIns="96659" bIns="48329" rtlCol="0" anchor="b"/>
          <a:lstStyle>
            <a:lvl1pPr algn="r">
              <a:defRPr sz="1200"/>
            </a:lvl1pPr>
          </a:lstStyle>
          <a:p>
            <a:fld id="{4CC12544-2BEE-49BA-A42E-D7E3EBA33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314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Project update on structural consequences</a:t>
            </a:r>
          </a:p>
          <a:p>
            <a:pPr marL="0" indent="0">
              <a:buFontTx/>
              <a:buNone/>
            </a:pPr>
            <a:r>
              <a:rPr lang="en-US" dirty="0"/>
              <a:t>Since I’ve previously presented this project, I’ll speed pretty quickly through the background, but please jump in w questions or if I’m moving too quickly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mixed bag of data, would love feedback on how to interpret and where to go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132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Return to causes of group diets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348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Distill down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344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cuisines develop &amp; adapt to local ecology and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19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cuisines develop &amp; adapt to local ecology and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403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Fixed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556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Similar results in pilot studies with 5-8yo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925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803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Hierarchical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4968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Some of these are historical narratives used to limit the opportunities of certain groups, push them into particular occupations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35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3 sets of pilots: walk you through the first 2 pilot studies (16-20/condition on </a:t>
            </a:r>
            <a:r>
              <a:rPr lang="en-US" dirty="0" err="1">
                <a:solidFill>
                  <a:schemeClr val="accent1"/>
                </a:solidFill>
              </a:rPr>
              <a:t>Mturk</a:t>
            </a:r>
            <a:r>
              <a:rPr lang="en-US" dirty="0">
                <a:solidFill>
                  <a:schemeClr val="accent1"/>
                </a:solidFill>
              </a:rPr>
              <a:t>), since methods and results are very similar, and then take you to the newest pilot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9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cuisines develop &amp; adapt to local ecology and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6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Distill down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655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Distill down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200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Distill down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694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cuisines develop &amp; adapt to local ecology and resources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703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Pretty much everything except good old target of intervention was a wash</a:t>
            </a:r>
          </a:p>
          <a:p>
            <a:pPr marL="171450" indent="-171450">
              <a:buFontTx/>
              <a:buChar char="-"/>
            </a:pPr>
            <a:r>
              <a:rPr lang="en-US" dirty="0"/>
              <a:t>Target of intervention suggests ppts did process the manipulation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Possibility of change: “can” as right now given the current situation, is it possible to change – barriers in all cases, </a:t>
            </a:r>
            <a:r>
              <a:rPr lang="en-US" dirty="0" err="1"/>
              <a:t>eg</a:t>
            </a:r>
            <a:r>
              <a:rPr lang="en-US" dirty="0"/>
              <a:t> structural no </a:t>
            </a:r>
            <a:r>
              <a:rPr lang="en-US" dirty="0" err="1"/>
              <a:t>bc</a:t>
            </a:r>
            <a:r>
              <a:rPr lang="en-US" dirty="0"/>
              <a:t> paperwork</a:t>
            </a:r>
          </a:p>
          <a:p>
            <a:pPr marL="171450" indent="-171450">
              <a:buFontTx/>
              <a:buChar char="-"/>
            </a:pPr>
            <a:r>
              <a:rPr lang="en-US" dirty="0"/>
              <a:t>Normativity: valence washing out everything: positive attitudes towards someone who goes against their group to take the higher-paying, safer job </a:t>
            </a:r>
            <a:r>
              <a:rPr lang="en-US" dirty="0">
                <a:sym typeface="Wingdings" panose="05000000000000000000" pitchFamily="2" charset="2"/>
              </a:rPr>
              <a:t> good they made it</a:t>
            </a:r>
          </a:p>
          <a:p>
            <a:pPr marL="171450" indent="-171450"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Switched context: not surprised that biological and cultural predict same job, but surprised to see structural, - once you’re outside island gov, should be free of restrictions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36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Same results 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30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Were these measures capturing the consequence of interest? Are there other consequences of interest?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617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Distill down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15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Manipulation as 2b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8506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3 new measures in randomized order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Stability over time: biology and cultural pretty stable, structural: depends on your optimism about social change 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haha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Acceptability: remember that current situation involves poor wages vs comfortable wages, dangerous vs safe job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Group differences: essentialism amplifies between-group differences, exploratory see what structural would look like: case for not that different, they’re just treated differently by the gov, but on the other hand, experiences of privilege and discrimination can be meaningful differences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Generalization: make it super clear that they were born and raised in that different country, hope that people don’t generalize in structural case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32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Some of these are historical narratives used to limit the opportunities of certain groups, push them into particular occupations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280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08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Zoom out a bit to the theory here: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Biology as paradigmatic case of essentialism: something inherent within each group member that makes them what they are, and that causally produces notable group properties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Inputs to essentialism, and many problematic consequences of essentialism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Cultural as also potentially a form of essentialism (Bailey et 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05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9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Bailey et al have argued to extend essentialism 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endParaRPr lang="en-US" dirty="0">
              <a:solidFill>
                <a:schemeClr val="accen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“culture of poverty”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5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Why does it matter?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Will involve fleshing out the consequences of these different construals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How do these construals lead to different consequences? In particular, 1) why is the structural construal better, something we should try to promote?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2) Understand the ways in which biological and cultural construals are similar or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65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accent1"/>
                </a:solidFill>
              </a:rPr>
              <a:t>General logic: induce one of these three construals, measure various consequences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C12544-2BEE-49BA-A42E-D7E3EBA336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4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E3F49D25-2E8B-4B54-AC4E-A3DE3E487C5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29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87BE1-4BFA-492F-B876-6D5F336323B4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941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4AF61-F801-4096-A89C-00C49D713C5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7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E6AFD-EE5B-49ED-A8D5-242628CB79F2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771984" y="6389992"/>
            <a:ext cx="648031" cy="415939"/>
          </a:xfrm>
        </p:spPr>
        <p:txBody>
          <a:bodyPr/>
          <a:lstStyle>
            <a:lvl1pPr algn="ctr">
              <a:defRPr sz="2000">
                <a:solidFill>
                  <a:schemeClr val="tx1">
                    <a:lumMod val="95000"/>
                    <a:lumOff val="5000"/>
                    <a:alpha val="25000"/>
                  </a:schemeClr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51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6486-A2B7-4810-BD4F-8802F33CA838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12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C4AA5-C723-4ACA-8162-40CD5E22C81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82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38C96-B49A-4A99-8D3C-16E084C83E6D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88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70B09DE8-224C-474F-8E10-8AAFDD71DE16}" type="datetime1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578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8979-B51A-4518-8BD3-D59D7F9558D7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28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  <a:latin typeface="Gill Sans MT" panose="020B05020201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>
                <a:latin typeface="Gill Sans MT" panose="020B0502020104020203" pitchFamily="34" charset="0"/>
              </a:defRPr>
            </a:lvl1pPr>
            <a:lvl2pPr>
              <a:defRPr sz="2800">
                <a:latin typeface="Gill Sans MT" panose="020B0502020104020203" pitchFamily="34" charset="0"/>
              </a:defRPr>
            </a:lvl2pPr>
            <a:lvl3pPr>
              <a:defRPr sz="2400">
                <a:latin typeface="Gill Sans MT" panose="020B0502020104020203" pitchFamily="34" charset="0"/>
              </a:defRPr>
            </a:lvl3pPr>
            <a:lvl4pPr>
              <a:defRPr sz="2000">
                <a:latin typeface="Gill Sans MT" panose="020B0502020104020203" pitchFamily="34" charset="0"/>
              </a:defRPr>
            </a:lvl4pPr>
            <a:lvl5pPr>
              <a:defRPr sz="2000">
                <a:latin typeface="Gill Sans MT" panose="020B0502020104020203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  <a:latin typeface="Gill Sans MT" panose="020B05020201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fld id="{2F5B585B-1D24-41E5-8E3C-BACEE3E595E8}" type="datetime1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79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81C33DF3-0017-4D38-836F-D38253E1CEFE}" type="datetime1">
              <a:rPr lang="en-US" smtClean="0"/>
              <a:t>3/11/2021</a:t>
            </a:fld>
            <a:endParaRPr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5123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38C3AF04-BE80-4AFB-B728-00FB5A34624C}" type="datetime1">
              <a:rPr lang="en-US" smtClean="0"/>
              <a:pPr/>
              <a:t>3/11/2021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Gill Sans MT" panose="020B0502020104020203" pitchFamily="34" charset="0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44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Gill Sans MT" panose="020B0502020104020203" pitchFamily="34" charset="0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Gill Sans MT" panose="020B0502020104020203" pitchFamily="34" charset="0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2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2162" y="2620150"/>
            <a:ext cx="3709616" cy="1920240"/>
          </a:xfrm>
        </p:spPr>
        <p:txBody>
          <a:bodyPr/>
          <a:lstStyle/>
          <a:p>
            <a:r>
              <a:rPr lang="en-US" dirty="0">
                <a:latin typeface="Gill Sans Nova" panose="020B0602020104020203" pitchFamily="34" charset="0"/>
                <a:cs typeface="Helvetica" panose="020B0604020202020204" pitchFamily="34" charset="0"/>
              </a:rPr>
              <a:t>Marianna Zhang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92162" y="4687067"/>
            <a:ext cx="3398520" cy="312698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Markman lab meeting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1.25.2021</a:t>
            </a:r>
          </a:p>
          <a:p>
            <a:endParaRPr lang="en-US" sz="2400" dirty="0"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1318" y="1146974"/>
            <a:ext cx="7144188" cy="4076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0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Structural representations of categories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and why we should care</a:t>
            </a:r>
          </a:p>
        </p:txBody>
      </p:sp>
    </p:spTree>
    <p:extLst>
      <p:ext uri="{BB962C8B-B14F-4D97-AF65-F5344CB8AC3E}">
        <p14:creationId xmlns:p14="http://schemas.microsoft.com/office/powerpoint/2010/main" val="1472179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729521-4A5C-4E18-BAE7-27325967A044}"/>
              </a:ext>
            </a:extLst>
          </p:cNvPr>
          <p:cNvSpPr txBox="1"/>
          <p:nvPr/>
        </p:nvSpPr>
        <p:spPr>
          <a:xfrm>
            <a:off x="0" y="-1"/>
            <a:ext cx="12191999" cy="865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233363" indent="-233363" algn="ctr"/>
            <a:r>
              <a:rPr lang="en-US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Why does it matter which of these causes we attribute group properties/differences to?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9B446-A8A4-4189-890E-5C71697F4AC0}"/>
              </a:ext>
            </a:extLst>
          </p:cNvPr>
          <p:cNvSpPr txBox="1"/>
          <p:nvPr/>
        </p:nvSpPr>
        <p:spPr>
          <a:xfrm>
            <a:off x="396811" y="4530933"/>
            <a:ext cx="90348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>
                <a:latin typeface="Gill Sans Nova" panose="020B0602020104020203" pitchFamily="34" charset="0"/>
                <a:cs typeface="Helvetica" panose="020B0604020202020204" pitchFamily="34" charset="0"/>
              </a:rPr>
              <a:t>Initial set of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consequences tested: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b="1" dirty="0">
                <a:latin typeface="Gill Sans Nova" panose="020B0602020104020203" pitchFamily="34" charset="0"/>
                <a:cs typeface="Helvetica" panose="020B0604020202020204" pitchFamily="34" charset="0"/>
              </a:rPr>
              <a:t>Generalization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Nova" panose="020B0602020104020203" pitchFamily="34" charset="0"/>
              <a:ea typeface="+mn-ea"/>
              <a:cs typeface="Helvetica" panose="020B0604020202020204" pitchFamily="34" charset="0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Possibility of change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Normativity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Target of intervention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ill Sans Nova" panose="020B0602020104020203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874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0B59-A173-4735-8BBF-3BEB269D1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1: diet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8C402-22AD-4C7B-83BF-F5DEEBF79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adults (complete)</a:t>
            </a:r>
          </a:p>
          <a:p>
            <a:r>
              <a:rPr lang="en-US" dirty="0"/>
              <a:t>children (running 5-8yo)</a:t>
            </a:r>
          </a:p>
        </p:txBody>
      </p:sp>
    </p:spTree>
    <p:extLst>
      <p:ext uri="{BB962C8B-B14F-4D97-AF65-F5344CB8AC3E}">
        <p14:creationId xmlns:p14="http://schemas.microsoft.com/office/powerpoint/2010/main" val="4006685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DBA66D7-2AEE-4A1D-ADF2-6B503CCC23E2}"/>
              </a:ext>
            </a:extLst>
          </p:cNvPr>
          <p:cNvSpPr txBox="1">
            <a:spLocks/>
          </p:cNvSpPr>
          <p:nvPr/>
        </p:nvSpPr>
        <p:spPr>
          <a:xfrm>
            <a:off x="381000" y="-71252"/>
            <a:ext cx="10403910" cy="14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Why group differences?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217BC9B6-2CC6-404A-9688-F5B8BF745551}"/>
              </a:ext>
            </a:extLst>
          </p:cNvPr>
          <p:cNvSpPr txBox="1">
            <a:spLocks/>
          </p:cNvSpPr>
          <p:nvPr/>
        </p:nvSpPr>
        <p:spPr>
          <a:xfrm>
            <a:off x="162027" y="1906409"/>
            <a:ext cx="4155374" cy="1776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East Asian people &amp; lactose intolerance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(LCT gene for lactase)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800" spc="0" dirty="0">
                <a:solidFill>
                  <a:prstClr val="black"/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“Our bodies best digest…” </a:t>
            </a:r>
            <a:r>
              <a:rPr lang="en-US" sz="2400" spc="0" dirty="0">
                <a:solidFill>
                  <a:prstClr val="white">
                    <a:lumMod val="50000"/>
                  </a:prstClr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(folk biology)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9269F1F-7FC3-4B78-A02A-DA2D1CBBE482}"/>
              </a:ext>
            </a:extLst>
          </p:cNvPr>
          <p:cNvSpPr txBox="1">
            <a:spLocks/>
          </p:cNvSpPr>
          <p:nvPr/>
        </p:nvSpPr>
        <p:spPr>
          <a:xfrm>
            <a:off x="7874600" y="106878"/>
            <a:ext cx="4463705" cy="357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Northern Chinese &amp; noodles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Southern Chinese &amp; rice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(climate for growing rice vs wheat)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Japan, Guangdong, New England &amp; seafood </a:t>
            </a:r>
            <a:r>
              <a:rPr lang="en-US" sz="2400" spc="0" dirty="0">
                <a:solidFill>
                  <a:prstClr val="white">
                    <a:lumMod val="50000"/>
                  </a:prstClr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(proximity to ocean)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racial minorities in the US &amp; unhealthy foods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(food deserts)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105D3D8-3AFA-4219-BAB8-EECB7065BEFA}"/>
              </a:ext>
            </a:extLst>
          </p:cNvPr>
          <p:cNvSpPr txBox="1">
            <a:spLocks/>
          </p:cNvSpPr>
          <p:nvPr/>
        </p:nvSpPr>
        <p:spPr>
          <a:xfrm>
            <a:off x="4367322" y="1218220"/>
            <a:ext cx="3601021" cy="221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foodways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religious groups &amp; food restrictions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(halal, kosher…)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8B2AA5-A7AD-4E3C-9B08-091CD5A0305A}"/>
              </a:ext>
            </a:extLst>
          </p:cNvPr>
          <p:cNvCxnSpPr>
            <a:cxnSpLocks/>
          </p:cNvCxnSpPr>
          <p:nvPr/>
        </p:nvCxnSpPr>
        <p:spPr>
          <a:xfrm>
            <a:off x="3325073" y="4670106"/>
            <a:ext cx="5461531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062F38B4-82A9-46AC-9985-EB0E62EB4BA0}"/>
              </a:ext>
            </a:extLst>
          </p:cNvPr>
          <p:cNvSpPr/>
          <p:nvPr/>
        </p:nvSpPr>
        <p:spPr>
          <a:xfrm flipH="1">
            <a:off x="8786604" y="4112276"/>
            <a:ext cx="2773608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(environmental 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62CC9A6-3223-4EBA-8DD3-3E8B968FAD84}"/>
              </a:ext>
            </a:extLst>
          </p:cNvPr>
          <p:cNvSpPr/>
          <p:nvPr/>
        </p:nvSpPr>
        <p:spPr>
          <a:xfrm flipH="1">
            <a:off x="1419394" y="4019569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CCF67D-BFBF-49B1-9EA1-72E7E95A2944}"/>
              </a:ext>
            </a:extLst>
          </p:cNvPr>
          <p:cNvSpPr/>
          <p:nvPr/>
        </p:nvSpPr>
        <p:spPr>
          <a:xfrm flipH="1">
            <a:off x="4934515" y="4019569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F6C8BF8-8DA6-4B3D-B8A3-62CC033F488B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diet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98FC699-6E2E-4A6E-99FA-40D5A729D32C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372233" y="5628904"/>
            <a:ext cx="3683520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05A19F-8F2A-4F43-8628-748B41686E78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6055753" y="5536196"/>
            <a:ext cx="4117655" cy="400968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73399A-5A9D-45EB-839F-C337093410EF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6055753" y="5628904"/>
            <a:ext cx="85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C3AE076-202D-40D2-83DD-825FABFA642C}"/>
              </a:ext>
            </a:extLst>
          </p:cNvPr>
          <p:cNvCxnSpPr>
            <a:cxnSpLocks/>
            <a:stCxn id="28" idx="2"/>
            <a:endCxn id="29" idx="6"/>
          </p:cNvCxnSpPr>
          <p:nvPr/>
        </p:nvCxnSpPr>
        <p:spPr>
          <a:xfrm>
            <a:off x="3325073" y="4824237"/>
            <a:ext cx="1609442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37E2312-A75A-41C9-B386-F5E36AAED495}"/>
              </a:ext>
            </a:extLst>
          </p:cNvPr>
          <p:cNvCxnSpPr>
            <a:cxnSpLocks/>
            <a:stCxn id="29" idx="2"/>
            <a:endCxn id="27" idx="6"/>
          </p:cNvCxnSpPr>
          <p:nvPr/>
        </p:nvCxnSpPr>
        <p:spPr>
          <a:xfrm flipV="1">
            <a:off x="7177162" y="4824236"/>
            <a:ext cx="1609442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198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786604" y="4112276"/>
            <a:ext cx="2773608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(environmental 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419394" y="4019569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934515" y="4019569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diet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3F968-22AB-4350-8D8E-C41A700BF900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>
            <a:off x="2372233" y="5628904"/>
            <a:ext cx="3683520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C585BC-4FF2-47B4-92EA-FCE3B76C59CB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>
          <a:xfrm flipH="1">
            <a:off x="6055753" y="5536196"/>
            <a:ext cx="4117655" cy="400968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7F5470-F663-427F-9528-DBAD3845035D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 flipH="1">
            <a:off x="6055753" y="5628904"/>
            <a:ext cx="85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061B7D5-5D98-4029-AF04-BA683B0ED3D3}"/>
              </a:ext>
            </a:extLst>
          </p:cNvPr>
          <p:cNvSpPr txBox="1">
            <a:spLocks/>
          </p:cNvSpPr>
          <p:nvPr/>
        </p:nvSpPr>
        <p:spPr>
          <a:xfrm>
            <a:off x="406866" y="3446034"/>
            <a:ext cx="4155374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allergies / intolerance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51C429C-4302-414C-84F5-88309EAB5E0D}"/>
              </a:ext>
            </a:extLst>
          </p:cNvPr>
          <p:cNvSpPr txBox="1">
            <a:spLocks/>
          </p:cNvSpPr>
          <p:nvPr/>
        </p:nvSpPr>
        <p:spPr>
          <a:xfrm>
            <a:off x="8523038" y="3434223"/>
            <a:ext cx="3300739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what grows where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3DE0B52-DE58-4829-9D2A-0733AE329638}"/>
              </a:ext>
            </a:extLst>
          </p:cNvPr>
          <p:cNvSpPr txBox="1">
            <a:spLocks/>
          </p:cNvSpPr>
          <p:nvPr/>
        </p:nvSpPr>
        <p:spPr>
          <a:xfrm>
            <a:off x="4380862" y="3442185"/>
            <a:ext cx="3601021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taboo food restrictions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77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786604" y="4112276"/>
            <a:ext cx="2773608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(environmental 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419394" y="4019569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934515" y="4019569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diet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3F968-22AB-4350-8D8E-C41A700BF900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>
            <a:off x="2372233" y="5628904"/>
            <a:ext cx="3683520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C585BC-4FF2-47B4-92EA-FCE3B76C59CB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>
          <a:xfrm flipH="1">
            <a:off x="6055753" y="5536196"/>
            <a:ext cx="4117655" cy="400968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7F5470-F663-427F-9528-DBAD3845035D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 flipH="1">
            <a:off x="6055753" y="5628904"/>
            <a:ext cx="85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217BC9B6-2CC6-404A-9688-F5B8BF745551}"/>
              </a:ext>
            </a:extLst>
          </p:cNvPr>
          <p:cNvSpPr txBox="1">
            <a:spLocks/>
          </p:cNvSpPr>
          <p:nvPr/>
        </p:nvSpPr>
        <p:spPr>
          <a:xfrm>
            <a:off x="406866" y="3446034"/>
            <a:ext cx="4155374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allergies / intolerance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9269F1F-7FC3-4B78-A02A-DA2D1CBBE482}"/>
              </a:ext>
            </a:extLst>
          </p:cNvPr>
          <p:cNvSpPr txBox="1">
            <a:spLocks/>
          </p:cNvSpPr>
          <p:nvPr/>
        </p:nvSpPr>
        <p:spPr>
          <a:xfrm>
            <a:off x="8523038" y="3434223"/>
            <a:ext cx="3300739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what grows where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105D3D8-3AFA-4219-BAB8-EECB7065BEFA}"/>
              </a:ext>
            </a:extLst>
          </p:cNvPr>
          <p:cNvSpPr txBox="1">
            <a:spLocks/>
          </p:cNvSpPr>
          <p:nvPr/>
        </p:nvSpPr>
        <p:spPr>
          <a:xfrm>
            <a:off x="4380862" y="3442185"/>
            <a:ext cx="3601021" cy="68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taboo food restrictions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BB1F22A-6F42-493C-A0D7-AA269A688C4A}"/>
              </a:ext>
            </a:extLst>
          </p:cNvPr>
          <p:cNvSpPr txBox="1">
            <a:spLocks/>
          </p:cNvSpPr>
          <p:nvPr/>
        </p:nvSpPr>
        <p:spPr>
          <a:xfrm>
            <a:off x="758579" y="2401716"/>
            <a:ext cx="3451947" cy="11079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Because of the way their bodies work, other berries make them sick, so …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E950CE-FA81-49DB-B00C-C27F1FFA6B16}"/>
              </a:ext>
            </a:extLst>
          </p:cNvPr>
          <p:cNvSpPr/>
          <p:nvPr/>
        </p:nvSpPr>
        <p:spPr>
          <a:xfrm>
            <a:off x="4488703" y="2607927"/>
            <a:ext cx="3601021" cy="699723"/>
          </a:xfrm>
          <a:prstGeom prst="rect">
            <a:avLst/>
          </a:prstGeom>
          <a:solidFill>
            <a:srgbClr val="FFE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Because they believe eating other berries is bad luck, 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BF1E75-7898-40A7-AA24-8866134160D6}"/>
              </a:ext>
            </a:extLst>
          </p:cNvPr>
          <p:cNvSpPr txBox="1"/>
          <p:nvPr/>
        </p:nvSpPr>
        <p:spPr>
          <a:xfrm>
            <a:off x="8503932" y="2402652"/>
            <a:ext cx="3451947" cy="1107996"/>
          </a:xfrm>
          <a:prstGeom prst="rect">
            <a:avLst/>
          </a:prstGeom>
          <a:solidFill>
            <a:srgbClr val="F7E1DF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Because </a:t>
            </a:r>
            <a:r>
              <a:rPr lang="en-US" sz="22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star</a:t>
            </a:r>
            <a:r>
              <a:rPr kumimoji="0" lang="en-US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berries are the only berries that grow in the area where they live,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8780A4D-1C37-4175-AD79-AF3708BE1C43}"/>
              </a:ext>
            </a:extLst>
          </p:cNvPr>
          <p:cNvSpPr/>
          <p:nvPr/>
        </p:nvSpPr>
        <p:spPr>
          <a:xfrm>
            <a:off x="1419394" y="6112511"/>
            <a:ext cx="4117654" cy="451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…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Zarpies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eat </a:t>
            </a:r>
            <a:r>
              <a:rPr kumimoji="0" lang="en-US" sz="2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starberries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F1C015-7266-4BD1-B87E-C0B48AC0941A}"/>
              </a:ext>
            </a:extLst>
          </p:cNvPr>
          <p:cNvSpPr/>
          <p:nvPr/>
        </p:nvSpPr>
        <p:spPr>
          <a:xfrm>
            <a:off x="1457787" y="1528654"/>
            <a:ext cx="9276426" cy="9694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Zarpies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live on this side of the planet…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Vawns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live on the other side of the planet.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Nova" panose="020B0602020104020203" pitchFamily="34" charset="0"/>
              <a:ea typeface="Cambria" panose="020405030504060302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Zarpies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eat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starberries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Vawns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eat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roundberries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.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FC59A7E-662A-43DB-B5E7-7E2A584CE29E}"/>
              </a:ext>
            </a:extLst>
          </p:cNvPr>
          <p:cNvSpPr txBox="1">
            <a:spLocks/>
          </p:cNvSpPr>
          <p:nvPr/>
        </p:nvSpPr>
        <p:spPr>
          <a:xfrm>
            <a:off x="7440072" y="6135153"/>
            <a:ext cx="4751928" cy="785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(n=167, ~55/condition on MTurk)</a:t>
            </a:r>
          </a:p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children (5-8yo via online testing)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D2F1D52-2199-4E00-A449-3F615B5DC0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80862" y="263844"/>
            <a:ext cx="1335236" cy="127890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4EDEE43-B521-4C92-A566-4AACA149C1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47729" y="318457"/>
            <a:ext cx="553741" cy="89805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EF4A498-D555-441A-B4D1-A4A12181C3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632208" y="811852"/>
            <a:ext cx="769957" cy="83194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235E55A-786D-4999-8B0B-852BADFF925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264543" y="543787"/>
            <a:ext cx="553740" cy="89805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0B29AB6-B60F-4132-95B8-2C777ADCB60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669220" y="501679"/>
            <a:ext cx="1075424" cy="104719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85F970C-FFC8-45C9-8B12-C24BB59190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8433" y="476667"/>
            <a:ext cx="1075424" cy="10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297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F8C9479-6A04-40EA-BEBE-86CA9996B30B}"/>
              </a:ext>
            </a:extLst>
          </p:cNvPr>
          <p:cNvSpPr txBox="1"/>
          <p:nvPr/>
        </p:nvSpPr>
        <p:spPr>
          <a:xfrm>
            <a:off x="6232266" y="3662505"/>
            <a:ext cx="6118072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Target of intervention</a:t>
            </a:r>
          </a:p>
          <a:p>
            <a:pPr algn="l"/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star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berry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harvest failed / </a:t>
            </a: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storm destroyed </a:t>
            </a:r>
            <a:r>
              <a:rPr lang="en-US" sz="2000" b="0" i="0" dirty="0" err="1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starberries</a:t>
            </a:r>
            <a:r>
              <a:rPr lang="en-US" sz="2000" b="0" i="0" dirty="0">
                <a:solidFill>
                  <a:schemeClr val="accent1">
                    <a:lumMod val="7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this year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need to eat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round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berries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If you could make anything happen, what would you/</a:t>
            </a:r>
            <a:r>
              <a:rPr lang="en-US" sz="2000" b="0" i="0" dirty="0">
                <a:solidFill>
                  <a:schemeClr val="accent1">
                    <a:lumMod val="50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 best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do, so that the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can eat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round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berries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endParaRPr lang="en-US" sz="2000" b="0" i="1" dirty="0">
              <a:solidFill>
                <a:prstClr val="black"/>
              </a:solidFill>
              <a:effectLst/>
              <a:latin typeface="Gill Sans MT" panose="020B0502020104020203" pitchFamily="34" charset="0"/>
              <a:ea typeface="Cambria" panose="02040503050406030204" pitchFamily="18" charset="0"/>
            </a:endParaRPr>
          </a:p>
          <a:p>
            <a:pPr algn="l"/>
            <a:endParaRPr lang="en-US" sz="2000" i="1" dirty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215E6B"/>
                </a:solidFill>
                <a:latin typeface="Gill Sans MT" panose="020B0502020104020203" pitchFamily="34" charset="0"/>
              </a:rPr>
              <a:t>biological 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: 	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Zarpies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’ biology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C09200"/>
                </a:solidFill>
                <a:latin typeface="Gill Sans MT" panose="020B0502020104020203" pitchFamily="34" charset="0"/>
              </a:rPr>
              <a:t>cultural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: 		</a:t>
            </a:r>
            <a:r>
              <a:rPr lang="en-US" sz="2000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Zarpies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’ culture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D9695F"/>
                </a:solidFill>
                <a:latin typeface="Gill Sans MT" panose="020B0502020104020203" pitchFamily="34" charset="0"/>
              </a:rPr>
              <a:t>structural</a:t>
            </a:r>
            <a:r>
              <a:rPr lang="en-US" sz="2000" dirty="0">
                <a:solidFill>
                  <a:prstClr val="black"/>
                </a:solidFill>
                <a:latin typeface="Gill Sans MT" panose="020B0502020104020203" pitchFamily="34" charset="0"/>
              </a:rPr>
              <a:t>: 	berry availability</a:t>
            </a:r>
            <a:endParaRPr kumimoji="0" lang="en-US" sz="2000" b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 pitchFamily="34" charset="0"/>
              <a:ea typeface="+mn-ea"/>
              <a:cs typeface="+mn-cs"/>
            </a:endParaRPr>
          </a:p>
          <a:p>
            <a:pPr>
              <a:tabLst>
                <a:tab pos="4397375" algn="l"/>
              </a:tabLst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AF0D0-B17E-4727-8231-E61D5B15A84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of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group diet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79B74C02-A5CE-4AFF-972F-C0DB66DB2176}"/>
              </a:ext>
            </a:extLst>
          </p:cNvPr>
          <p:cNvSpPr txBox="1">
            <a:spLocks/>
          </p:cNvSpPr>
          <p:nvPr/>
        </p:nvSpPr>
        <p:spPr>
          <a:xfrm>
            <a:off x="7491186" y="6149648"/>
            <a:ext cx="4751928" cy="7857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(n=167 on MTurk)</a:t>
            </a:r>
          </a:p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children (5-8yo via online testing)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61377-179D-44B0-9EAA-C8F4C266A0D7}"/>
              </a:ext>
            </a:extLst>
          </p:cNvPr>
          <p:cNvSpPr txBox="1"/>
          <p:nvPr/>
        </p:nvSpPr>
        <p:spPr>
          <a:xfrm>
            <a:off x="391788" y="3640981"/>
            <a:ext cx="436693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Generalization</a:t>
            </a:r>
            <a:br>
              <a:rPr lang="en-US" sz="2800" b="1" dirty="0"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(switched context from essentialism)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lvl="0"/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Expect a </a:t>
            </a:r>
            <a:r>
              <a:rPr lang="en-US" sz="2000" i="1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</a:t>
            </a:r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 outside of the structural context to share the same diet?</a:t>
            </a:r>
          </a:p>
          <a:p>
            <a:pPr lvl="0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Look, here's another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… lives on the other side of the planet. Which berries do you think 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eats?</a:t>
            </a:r>
            <a:endParaRPr lang="en-US" sz="2000" i="1" dirty="0">
              <a:solidFill>
                <a:prstClr val="black"/>
              </a:solidFill>
              <a:latin typeface="Gill Sans MT" panose="020B0502020104020203" pitchFamily="34" charset="0"/>
              <a:ea typeface="Cambria" panose="02040503050406030204" pitchFamily="18" charset="0"/>
            </a:endParaRPr>
          </a:p>
          <a:p>
            <a:pPr lvl="0"/>
            <a:endParaRPr lang="en-US" sz="2000" i="1" dirty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r>
              <a:rPr lang="en-US" sz="2000" dirty="0">
                <a:solidFill>
                  <a:srgbClr val="215E6B"/>
                </a:solidFill>
                <a:latin typeface="Gill Sans MT" panose="020B0502020104020203" pitchFamily="34" charset="0"/>
              </a:rPr>
              <a:t>biological</a:t>
            </a:r>
            <a:r>
              <a:rPr lang="en-US" sz="2000" dirty="0">
                <a:latin typeface="Gill Sans MT" panose="020B0502020104020203" pitchFamily="34" charset="0"/>
              </a:rPr>
              <a:t> &gt; </a:t>
            </a:r>
            <a:r>
              <a:rPr lang="en-US" sz="2000" dirty="0">
                <a:solidFill>
                  <a:srgbClr val="C09200"/>
                </a:solidFill>
                <a:latin typeface="Gill Sans MT" panose="020B0502020104020203" pitchFamily="34" charset="0"/>
              </a:rPr>
              <a:t>cultural</a:t>
            </a:r>
            <a:r>
              <a:rPr lang="en-US" sz="2000" dirty="0">
                <a:latin typeface="Gill Sans MT" panose="020B0502020104020203" pitchFamily="34" charset="0"/>
              </a:rPr>
              <a:t> &gt; </a:t>
            </a:r>
            <a:r>
              <a:rPr lang="en-US" sz="2000" dirty="0">
                <a:solidFill>
                  <a:srgbClr val="D9695F"/>
                </a:solidFill>
                <a:latin typeface="Gill Sans MT" panose="020B0502020104020203" pitchFamily="34" charset="0"/>
              </a:rPr>
              <a:t>structural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6ACEF-F90A-4530-B635-343B7CDDBE3F}"/>
              </a:ext>
            </a:extLst>
          </p:cNvPr>
          <p:cNvSpPr txBox="1"/>
          <p:nvPr/>
        </p:nvSpPr>
        <p:spPr>
          <a:xfrm>
            <a:off x="391788" y="710682"/>
            <a:ext cx="599790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Possibility of change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(gender stereotyping)</a:t>
            </a:r>
            <a:endParaRPr lang="en-US" sz="2800" b="1" dirty="0">
              <a:latin typeface="Gill Sans MT" panose="020B0502020104020203" pitchFamily="34" charset="0"/>
            </a:endParaRPr>
          </a:p>
          <a:p>
            <a:r>
              <a:rPr lang="en-US" sz="2000" i="1" dirty="0">
                <a:latin typeface="Gill Sans MT" panose="020B0502020104020203" pitchFamily="34" charset="0"/>
              </a:rPr>
              <a:t>Possible for </a:t>
            </a:r>
            <a:r>
              <a:rPr lang="en-US" sz="2000" i="1" dirty="0" err="1">
                <a:latin typeface="Gill Sans MT" panose="020B0502020104020203" pitchFamily="34" charset="0"/>
              </a:rPr>
              <a:t>Zarpies</a:t>
            </a:r>
            <a:r>
              <a:rPr lang="en-US" sz="2000" i="1" dirty="0">
                <a:latin typeface="Gill Sans MT" panose="020B0502020104020203" pitchFamily="34" charset="0"/>
              </a:rPr>
              <a:t> to have a different diet?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Which group usually eats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roundberries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 (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l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also eat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roundberries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?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(y/n x for sure/maybe)</a:t>
            </a:r>
          </a:p>
          <a:p>
            <a:pPr algn="l"/>
            <a:endParaRPr lang="en-US" sz="2000" b="0" i="0" dirty="0">
              <a:solidFill>
                <a:schemeClr val="bg1">
                  <a:lumMod val="65000"/>
                </a:schemeClr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>
                <a:solidFill>
                  <a:srgbClr val="215E6B"/>
                </a:solidFill>
                <a:latin typeface="Gill Sans MT" panose="020B0502020104020203" pitchFamily="34" charset="0"/>
              </a:rPr>
              <a:t>biological</a:t>
            </a:r>
            <a:r>
              <a:rPr lang="en-US" sz="2000" dirty="0">
                <a:latin typeface="Gill Sans MT" panose="020B0502020104020203" pitchFamily="34" charset="0"/>
              </a:rPr>
              <a:t> ~ </a:t>
            </a:r>
            <a:r>
              <a:rPr lang="en-US" sz="2000" dirty="0">
                <a:solidFill>
                  <a:srgbClr val="C09200"/>
                </a:solidFill>
                <a:latin typeface="Gill Sans MT" panose="020B0502020104020203" pitchFamily="34" charset="0"/>
              </a:rPr>
              <a:t>cultural</a:t>
            </a:r>
            <a:r>
              <a:rPr lang="en-US" sz="2000" dirty="0">
                <a:latin typeface="Gill Sans MT" panose="020B0502020104020203" pitchFamily="34" charset="0"/>
              </a:rPr>
              <a:t> &lt; </a:t>
            </a:r>
            <a:r>
              <a:rPr lang="en-US" sz="2000" dirty="0">
                <a:solidFill>
                  <a:srgbClr val="D9695F"/>
                </a:solidFill>
                <a:latin typeface="Gill Sans MT" panose="020B0502020104020203" pitchFamily="34" charset="0"/>
              </a:rPr>
              <a:t>structural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AA3C6-A024-4AC7-9719-C8705FD8454E}"/>
              </a:ext>
            </a:extLst>
          </p:cNvPr>
          <p:cNvSpPr txBox="1"/>
          <p:nvPr/>
        </p:nvSpPr>
        <p:spPr>
          <a:xfrm>
            <a:off x="6232266" y="710682"/>
            <a:ext cx="4524364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Normativity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(Roberts et al., 2016)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lvl="0"/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Disapprove if a </a:t>
            </a:r>
            <a:r>
              <a:rPr lang="en-US" sz="2000" i="1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</a:t>
            </a:r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 had a different diet?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Look, here is a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who eats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round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berries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!</a:t>
            </a: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it okay or not okay for </a:t>
            </a:r>
            <a:b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to eat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round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berries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r>
              <a:rPr lang="en-US" sz="2000" dirty="0">
                <a:solidFill>
                  <a:srgbClr val="215E6B"/>
                </a:solidFill>
                <a:latin typeface="Gill Sans MT" panose="020B0502020104020203" pitchFamily="34" charset="0"/>
              </a:rPr>
              <a:t>biological</a:t>
            </a:r>
            <a:r>
              <a:rPr lang="en-US" sz="2000" dirty="0">
                <a:latin typeface="Gill Sans MT" panose="020B0502020104020203" pitchFamily="34" charset="0"/>
              </a:rPr>
              <a:t> &gt; </a:t>
            </a:r>
            <a:r>
              <a:rPr lang="en-US" sz="2000" dirty="0">
                <a:solidFill>
                  <a:srgbClr val="C09200"/>
                </a:solidFill>
                <a:latin typeface="Gill Sans MT" panose="020B0502020104020203" pitchFamily="34" charset="0"/>
              </a:rPr>
              <a:t>cultural</a:t>
            </a:r>
            <a:r>
              <a:rPr lang="en-US" sz="2000" dirty="0">
                <a:latin typeface="Gill Sans MT" panose="020B0502020104020203" pitchFamily="34" charset="0"/>
              </a:rPr>
              <a:t> &gt; </a:t>
            </a:r>
            <a:r>
              <a:rPr lang="en-US" sz="2000" dirty="0">
                <a:solidFill>
                  <a:srgbClr val="D9695F"/>
                </a:solidFill>
                <a:latin typeface="Gill Sans MT" panose="020B0502020104020203" pitchFamily="34" charset="0"/>
              </a:rPr>
              <a:t>structural</a:t>
            </a:r>
            <a:endParaRPr lang="en-US" sz="2000" i="1" dirty="0">
              <a:solidFill>
                <a:prstClr val="black"/>
              </a:solidFill>
              <a:latin typeface="Gill Sans MT" panose="020B0502020104020203" pitchFamily="34" charset="0"/>
            </a:endParaRPr>
          </a:p>
          <a:p>
            <a:pPr>
              <a:tabLst>
                <a:tab pos="4397375" algn="l"/>
              </a:tabLst>
            </a:pPr>
            <a:endParaRPr lang="en-US" sz="1800" b="1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E286237-472F-412E-ABE1-7EDC9BE18D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71907" y="4173831"/>
            <a:ext cx="1075424" cy="1047194"/>
          </a:xfrm>
          <a:prstGeom prst="rect">
            <a:avLst/>
          </a:prstGeom>
        </p:spPr>
      </p:pic>
      <p:pic>
        <p:nvPicPr>
          <p:cNvPr id="3" name="Picture 2" descr="A cartoon of a monster&#10;&#10;Description automatically generated with low confidence">
            <a:extLst>
              <a:ext uri="{FF2B5EF4-FFF2-40B4-BE49-F238E27FC236}">
                <a16:creationId xmlns:a16="http://schemas.microsoft.com/office/drawing/2014/main" id="{8258DFB1-71DE-4845-91AD-5B3A17CC1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0276" y="1597890"/>
            <a:ext cx="1994888" cy="14425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044EB5-2BE8-4468-B2B5-30F168CFA0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07194" y="2588821"/>
            <a:ext cx="910391" cy="8719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A01AB14-F898-49EC-83DC-EEFF4F710834}"/>
              </a:ext>
            </a:extLst>
          </p:cNvPr>
          <p:cNvSpPr txBox="1"/>
          <p:nvPr/>
        </p:nvSpPr>
        <p:spPr>
          <a:xfrm>
            <a:off x="4758724" y="2551692"/>
            <a:ext cx="241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?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8759660-F7D9-4BE7-970C-DB0D69037C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938356" y="2433998"/>
            <a:ext cx="553740" cy="89805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8EDD5E-1CED-4F20-B6A7-7F28C9AB9A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799311" y="4796986"/>
            <a:ext cx="490170" cy="4694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CE5E924-B1E0-412F-BEF4-E90F7657F2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55879" y="5389635"/>
            <a:ext cx="553740" cy="89805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D243C2-1333-4378-81EA-D278D4C1D123}"/>
              </a:ext>
            </a:extLst>
          </p:cNvPr>
          <p:cNvSpPr txBox="1"/>
          <p:nvPr/>
        </p:nvSpPr>
        <p:spPr>
          <a:xfrm>
            <a:off x="5009551" y="5492265"/>
            <a:ext cx="2415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?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B6D794C-BE89-4FE9-93FF-51FC858DBA2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07132" y="5389635"/>
            <a:ext cx="553741" cy="8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176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279412A8-D0DC-426B-81C9-BA064EB2DCE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of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group diet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pic>
        <p:nvPicPr>
          <p:cNvPr id="31" name="Picture 30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F473746-743C-4927-AB2E-065099D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8" y="3918858"/>
            <a:ext cx="5225143" cy="2939142"/>
          </a:xfrm>
          <a:prstGeom prst="rect">
            <a:avLst/>
          </a:prstGeom>
        </p:spPr>
      </p:pic>
      <p:pic>
        <p:nvPicPr>
          <p:cNvPr id="35" name="Picture 34" descr="Chart, bar chart&#10;&#10;Description automatically generated">
            <a:extLst>
              <a:ext uri="{FF2B5EF4-FFF2-40B4-BE49-F238E27FC236}">
                <a16:creationId xmlns:a16="http://schemas.microsoft.com/office/drawing/2014/main" id="{5755641C-F066-47D2-B1B1-747FF7F6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55" y="3731740"/>
            <a:ext cx="6800797" cy="3060358"/>
          </a:xfrm>
          <a:prstGeom prst="rect">
            <a:avLst/>
          </a:prstGeom>
        </p:spPr>
      </p:pic>
      <p:pic>
        <p:nvPicPr>
          <p:cNvPr id="38" name="Picture 37" descr="A picture containing table&#10;&#10;Description automatically generated">
            <a:extLst>
              <a:ext uri="{FF2B5EF4-FFF2-40B4-BE49-F238E27FC236}">
                <a16:creationId xmlns:a16="http://schemas.microsoft.com/office/drawing/2014/main" id="{4FBF49DD-35C4-4677-A2DE-FFAFAEBF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004" y="584775"/>
            <a:ext cx="5594605" cy="3146965"/>
          </a:xfrm>
          <a:prstGeom prst="rect">
            <a:avLst/>
          </a:prstGeom>
        </p:spPr>
      </p:pic>
      <p:pic>
        <p:nvPicPr>
          <p:cNvPr id="42" name="Picture 41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155CB8E9-9B65-417D-9743-37CB44CFA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35" y="584775"/>
            <a:ext cx="5186351" cy="333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4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69032A7-32E4-458A-A79C-C3738DD9E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8" y="3918858"/>
            <a:ext cx="5225143" cy="2939142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FA0F961-9B32-4F90-A96B-6C56BDFF5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955" y="3731740"/>
            <a:ext cx="6800797" cy="3060358"/>
          </a:xfrm>
          <a:prstGeom prst="rect">
            <a:avLst/>
          </a:prstGeom>
        </p:spPr>
      </p:pic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1712A6F9-FC3D-47B8-8C12-2D7126EE4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004" y="584775"/>
            <a:ext cx="5594605" cy="3146965"/>
          </a:xfrm>
          <a:prstGeom prst="rect">
            <a:avLst/>
          </a:prstGeom>
        </p:spPr>
      </p:pic>
      <p:pic>
        <p:nvPicPr>
          <p:cNvPr id="11" name="Picture 10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257BED8E-6DC9-42C1-A192-9CF90FFFC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135" y="584775"/>
            <a:ext cx="5186351" cy="333408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79412A8-D0DC-426B-81C9-BA064EB2DCE5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Structural construals lead to…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4D5160-7A4E-479A-B5B8-C013B4138A37}"/>
              </a:ext>
            </a:extLst>
          </p:cNvPr>
          <p:cNvSpPr txBox="1"/>
          <p:nvPr/>
        </p:nvSpPr>
        <p:spPr>
          <a:xfrm>
            <a:off x="230738" y="601149"/>
            <a:ext cx="5205748" cy="940857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txBody>
          <a:bodyPr wrap="square">
            <a:no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greater</a:t>
            </a:r>
            <a:r>
              <a:rPr lang="en-US" sz="2800" dirty="0">
                <a:latin typeface="Gill Sans MT" panose="020B0502020104020203" pitchFamily="34" charset="0"/>
              </a:rPr>
              <a:t> </a:t>
            </a:r>
            <a:r>
              <a:rPr lang="en-US" sz="2800" b="1" dirty="0">
                <a:latin typeface="Gill Sans MT" panose="020B0502020104020203" pitchFamily="34" charset="0"/>
              </a:rPr>
              <a:t>possibility</a:t>
            </a:r>
            <a:r>
              <a:rPr lang="en-US" sz="2800" dirty="0">
                <a:latin typeface="Gill Sans MT" panose="020B0502020104020203" pitchFamily="34" charset="0"/>
              </a:rPr>
              <a:t> that the group could change</a:t>
            </a:r>
            <a:endParaRPr 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040F9-4C98-4C2D-85EE-621DFA83BB97}"/>
              </a:ext>
            </a:extLst>
          </p:cNvPr>
          <p:cNvSpPr txBox="1"/>
          <p:nvPr/>
        </p:nvSpPr>
        <p:spPr>
          <a:xfrm>
            <a:off x="5714003" y="570460"/>
            <a:ext cx="5594605" cy="940857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txBody>
          <a:bodyPr wrap="square">
            <a:no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less negative </a:t>
            </a:r>
            <a:r>
              <a:rPr lang="en-US" sz="2800" dirty="0">
                <a:latin typeface="Gill Sans MT" panose="020B0502020104020203" pitchFamily="34" charset="0"/>
              </a:rPr>
              <a:t>feelings about a group member acting differently</a:t>
            </a:r>
            <a:endParaRPr 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EC2280-860D-49C7-A4F0-D823D77026CA}"/>
              </a:ext>
            </a:extLst>
          </p:cNvPr>
          <p:cNvSpPr txBox="1"/>
          <p:nvPr/>
        </p:nvSpPr>
        <p:spPr>
          <a:xfrm>
            <a:off x="119399" y="3562776"/>
            <a:ext cx="5594605" cy="940857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txBody>
          <a:bodyPr wrap="square">
            <a:no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context-based generalization </a:t>
            </a:r>
            <a:r>
              <a:rPr lang="en-US" sz="2800" dirty="0">
                <a:latin typeface="Gill Sans MT" panose="020B0502020104020203" pitchFamily="34" charset="0"/>
              </a:rPr>
              <a:t>rather than group-based</a:t>
            </a:r>
            <a:endParaRPr lang="en-US" sz="2800" b="1" dirty="0">
              <a:latin typeface="Gill Sans MT" panose="020B05020201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1C61D4-6CD0-4825-BC1F-878F73EA812E}"/>
              </a:ext>
            </a:extLst>
          </p:cNvPr>
          <p:cNvSpPr txBox="1"/>
          <p:nvPr/>
        </p:nvSpPr>
        <p:spPr>
          <a:xfrm>
            <a:off x="5589378" y="3497638"/>
            <a:ext cx="5594605" cy="940857"/>
          </a:xfrm>
          <a:prstGeom prst="rect">
            <a:avLst/>
          </a:prstGeom>
          <a:solidFill>
            <a:schemeClr val="bg1">
              <a:alpha val="69804"/>
            </a:schemeClr>
          </a:solidFill>
        </p:spPr>
        <p:txBody>
          <a:bodyPr wrap="square">
            <a:no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interventions targeting context </a:t>
            </a:r>
            <a:r>
              <a:rPr lang="en-US" sz="2800" dirty="0">
                <a:latin typeface="Gill Sans MT" panose="020B0502020104020203" pitchFamily="34" charset="0"/>
              </a:rPr>
              <a:t>rather than the group</a:t>
            </a:r>
            <a:endParaRPr lang="en-US" sz="2800" b="1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542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729521-4A5C-4E18-BAE7-27325967A044}"/>
              </a:ext>
            </a:extLst>
          </p:cNvPr>
          <p:cNvSpPr txBox="1"/>
          <p:nvPr/>
        </p:nvSpPr>
        <p:spPr>
          <a:xfrm>
            <a:off x="0" y="-1"/>
            <a:ext cx="12191999" cy="865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233363" indent="-233363" algn="ctr"/>
            <a:r>
              <a:rPr lang="en-US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Why does it matter which of these causes we attribute group properties/differences to?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9B446-A8A4-4189-890E-5C71697F4AC0}"/>
              </a:ext>
            </a:extLst>
          </p:cNvPr>
          <p:cNvSpPr txBox="1"/>
          <p:nvPr/>
        </p:nvSpPr>
        <p:spPr>
          <a:xfrm>
            <a:off x="396810" y="4530933"/>
            <a:ext cx="1113387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>
                <a:latin typeface="Gill Sans Nova" panose="020B0602020104020203" pitchFamily="34" charset="0"/>
                <a:cs typeface="Helvetica" panose="020B0604020202020204" pitchFamily="34" charset="0"/>
              </a:rPr>
              <a:t>Initial set of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consequences tested: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dirty="0">
                <a:latin typeface="Gill Sans Nova" panose="020B0602020104020203" pitchFamily="34" charset="0"/>
                <a:cs typeface="Helvetica" panose="020B0604020202020204" pitchFamily="34" charset="0"/>
              </a:rPr>
              <a:t>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ow we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generalize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2800" dirty="0">
                <a:latin typeface="Gill Sans Nova" panose="020B0602020104020203" pitchFamily="34" charset="0"/>
                <a:cs typeface="Helvetica" panose="020B0604020202020204" pitchFamily="34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we think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the case)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could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be the case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should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be the case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How to change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is the case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85904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70B59-A173-4735-8BBF-3BEB269D1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2: </a:t>
            </a:r>
            <a:r>
              <a:rPr lang="en-US" sz="8800" b="1" dirty="0"/>
              <a:t>occupation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8C402-22AD-4C7B-83BF-F5DEEBF79D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adults</a:t>
            </a:r>
          </a:p>
          <a:p>
            <a:r>
              <a:rPr lang="en-US" dirty="0"/>
              <a:t>3 sets of pilot studies</a:t>
            </a:r>
          </a:p>
        </p:txBody>
      </p:sp>
    </p:spTree>
    <p:extLst>
      <p:ext uri="{BB962C8B-B14F-4D97-AF65-F5344CB8AC3E}">
        <p14:creationId xmlns:p14="http://schemas.microsoft.com/office/powerpoint/2010/main" val="3424827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A1F589A-0F1C-4FED-BA19-B1C05E74C95A}"/>
              </a:ext>
            </a:extLst>
          </p:cNvPr>
          <p:cNvCxnSpPr>
            <a:cxnSpLocks/>
          </p:cNvCxnSpPr>
          <p:nvPr/>
        </p:nvCxnSpPr>
        <p:spPr>
          <a:xfrm>
            <a:off x="3615418" y="4503850"/>
            <a:ext cx="4464567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8DBA66D7-2AEE-4A1D-ADF2-6B503CCC23E2}"/>
              </a:ext>
            </a:extLst>
          </p:cNvPr>
          <p:cNvSpPr txBox="1">
            <a:spLocks/>
          </p:cNvSpPr>
          <p:nvPr/>
        </p:nvSpPr>
        <p:spPr>
          <a:xfrm>
            <a:off x="381000" y="-71252"/>
            <a:ext cx="10403910" cy="14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Why group differences?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079985" y="3946020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(external constraints: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709739" y="3853313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726378" y="3853313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534411" y="5770908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diet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3F968-22AB-4350-8D8E-C41A700BF900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>
            <a:off x="2662578" y="5462648"/>
            <a:ext cx="3185038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C585BC-4FF2-47B4-92EA-FCE3B76C59CB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>
          <a:xfrm flipH="1">
            <a:off x="5847616" y="5369940"/>
            <a:ext cx="3785655" cy="400968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7F5470-F663-427F-9528-DBAD3845035D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 flipH="1">
            <a:off x="5847616" y="5462648"/>
            <a:ext cx="85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itle 1">
            <a:extLst>
              <a:ext uri="{FF2B5EF4-FFF2-40B4-BE49-F238E27FC236}">
                <a16:creationId xmlns:a16="http://schemas.microsoft.com/office/drawing/2014/main" id="{217BC9B6-2CC6-404A-9688-F5B8BF745551}"/>
              </a:ext>
            </a:extLst>
          </p:cNvPr>
          <p:cNvSpPr txBox="1">
            <a:spLocks/>
          </p:cNvSpPr>
          <p:nvPr/>
        </p:nvSpPr>
        <p:spPr>
          <a:xfrm>
            <a:off x="162027" y="1906409"/>
            <a:ext cx="4155374" cy="1776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East Asian people &amp; lactose intolerance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(LCT gene for lactase)</a:t>
            </a: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800" spc="0" dirty="0">
                <a:solidFill>
                  <a:prstClr val="black"/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“Our bodies best digest…” </a:t>
            </a:r>
            <a:r>
              <a:rPr lang="en-US" sz="2400" spc="0" dirty="0">
                <a:solidFill>
                  <a:prstClr val="white">
                    <a:lumMod val="50000"/>
                  </a:prstClr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(folk biology)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9269F1F-7FC3-4B78-A02A-DA2D1CBBE482}"/>
              </a:ext>
            </a:extLst>
          </p:cNvPr>
          <p:cNvSpPr txBox="1">
            <a:spLocks/>
          </p:cNvSpPr>
          <p:nvPr/>
        </p:nvSpPr>
        <p:spPr>
          <a:xfrm>
            <a:off x="7874600" y="106878"/>
            <a:ext cx="4463705" cy="357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Northern Chinese &amp; noodles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Southern Chinese &amp; rice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(climate for growing rice vs wheat)</a:t>
            </a:r>
          </a:p>
          <a:p>
            <a:pPr>
              <a:lnSpc>
                <a:spcPct val="100000"/>
              </a:lnSpc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Japan, Guangdong, New England &amp; seafood </a:t>
            </a:r>
            <a:r>
              <a:rPr lang="en-US" sz="2400" spc="0" dirty="0">
                <a:solidFill>
                  <a:prstClr val="white">
                    <a:lumMod val="50000"/>
                  </a:prstClr>
                </a:solidFill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(proximity to ocean)</a:t>
            </a:r>
          </a:p>
          <a:p>
            <a:pPr>
              <a:lnSpc>
                <a:spcPct val="100000"/>
              </a:lnSpc>
            </a:pPr>
            <a:endParaRPr lang="en-US" sz="28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racial minorities in the US &amp; unhealthy foods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(food deserts)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2105D3D8-3AFA-4219-BAB8-EECB7065BEFA}"/>
              </a:ext>
            </a:extLst>
          </p:cNvPr>
          <p:cNvSpPr txBox="1">
            <a:spLocks/>
          </p:cNvSpPr>
          <p:nvPr/>
        </p:nvSpPr>
        <p:spPr>
          <a:xfrm>
            <a:off x="4367322" y="1218220"/>
            <a:ext cx="3601021" cy="22107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foodways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religious groups &amp; food restrictions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(halal, kosher…)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3CBE96D-681C-4ACD-AF36-68743114B414}"/>
              </a:ext>
            </a:extLst>
          </p:cNvPr>
          <p:cNvCxnSpPr>
            <a:cxnSpLocks/>
            <a:stCxn id="58" idx="2"/>
            <a:endCxn id="59" idx="6"/>
          </p:cNvCxnSpPr>
          <p:nvPr/>
        </p:nvCxnSpPr>
        <p:spPr>
          <a:xfrm>
            <a:off x="3615418" y="4657981"/>
            <a:ext cx="1110960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76DF01C-A68B-4CBC-99CB-C8527D8966A8}"/>
              </a:ext>
            </a:extLst>
          </p:cNvPr>
          <p:cNvCxnSpPr>
            <a:cxnSpLocks/>
            <a:stCxn id="59" idx="2"/>
            <a:endCxn id="53" idx="6"/>
          </p:cNvCxnSpPr>
          <p:nvPr/>
        </p:nvCxnSpPr>
        <p:spPr>
          <a:xfrm flipV="1">
            <a:off x="6969025" y="4657980"/>
            <a:ext cx="1110960" cy="1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883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8" grpId="0" animBg="1"/>
      <p:bldP spid="59" grpId="0" animBg="1"/>
      <p:bldP spid="61" grpId="0" animBg="1"/>
      <p:bldP spid="54" grpId="0"/>
      <p:bldP spid="60" grpId="0"/>
      <p:bldP spid="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0974044-71AD-410A-89A8-2D147968F392}"/>
              </a:ext>
            </a:extLst>
          </p:cNvPr>
          <p:cNvSpPr txBox="1">
            <a:spLocks/>
          </p:cNvSpPr>
          <p:nvPr/>
        </p:nvSpPr>
        <p:spPr>
          <a:xfrm>
            <a:off x="351763" y="1138235"/>
            <a:ext cx="4463705" cy="328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Sherpa people &amp; mountaineering</a:t>
            </a:r>
            <a:r>
              <a:rPr lang="en-US" sz="30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(more hemoglobin)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Japanese women &amp; pearl fishing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(more body fat)</a:t>
            </a:r>
            <a:endParaRPr lang="en-US" sz="3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women &amp; factory work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(“nimble fingers”, “detail-oriented”, docile)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men &amp; tech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(“smarter”)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Black people &amp; sports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(“stronger”)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50A0D43-3DD4-4F7D-B05D-F59A250247BC}"/>
              </a:ext>
            </a:extLst>
          </p:cNvPr>
          <p:cNvSpPr txBox="1">
            <a:spLocks/>
          </p:cNvSpPr>
          <p:nvPr/>
        </p:nvSpPr>
        <p:spPr>
          <a:xfrm>
            <a:off x="8098971" y="2255444"/>
            <a:ext cx="4093029" cy="1582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POC &amp; essential workers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(language barrier, limited resources, stereotyping, economic discrimination)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C90A665-82FC-45EB-9676-AC0865836337}"/>
              </a:ext>
            </a:extLst>
          </p:cNvPr>
          <p:cNvSpPr txBox="1">
            <a:spLocks/>
          </p:cNvSpPr>
          <p:nvPr/>
        </p:nvSpPr>
        <p:spPr>
          <a:xfrm>
            <a:off x="4897067" y="3283046"/>
            <a:ext cx="3447438" cy="146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Asians &amp; math</a:t>
            </a:r>
            <a:endParaRPr lang="en-US" sz="22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(math drills, families value math)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Chinese people &amp; martial arts</a:t>
            </a:r>
            <a:endParaRPr lang="en-US" sz="22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Orientialism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, exoticism)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A9EB5B-9032-4F26-9833-E81D085760A3}"/>
              </a:ext>
            </a:extLst>
          </p:cNvPr>
          <p:cNvSpPr txBox="1"/>
          <p:nvPr/>
        </p:nvSpPr>
        <p:spPr>
          <a:xfrm>
            <a:off x="5758544" y="1224211"/>
            <a:ext cx="616329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Chinese-Americans &amp; restaurants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Latino men &amp; farm workers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Latina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cs typeface="Helvetica" panose="020B0604020202020204" pitchFamily="34" charset="0"/>
              </a:rPr>
              <a:t>women &amp; domestic workers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CA47C7-5ED1-4DEE-A61E-E0432633BC3E}"/>
              </a:ext>
            </a:extLst>
          </p:cNvPr>
          <p:cNvSpPr txBox="1"/>
          <p:nvPr/>
        </p:nvSpPr>
        <p:spPr>
          <a:xfrm>
            <a:off x="5779820" y="2447399"/>
            <a:ext cx="229787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(social networks, weak ties)</a:t>
            </a:r>
            <a:endParaRPr lang="en-US" sz="2200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996039-1B8B-41D5-8E78-FDCD3A8F3ADF}"/>
              </a:ext>
            </a:extLst>
          </p:cNvPr>
          <p:cNvSpPr txBox="1">
            <a:spLocks/>
          </p:cNvSpPr>
          <p:nvPr/>
        </p:nvSpPr>
        <p:spPr>
          <a:xfrm>
            <a:off x="381000" y="-71252"/>
            <a:ext cx="10403910" cy="14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Why group differences?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66697E-9C4F-49F2-9D5B-BEDD8639522A}"/>
              </a:ext>
            </a:extLst>
          </p:cNvPr>
          <p:cNvCxnSpPr>
            <a:cxnSpLocks/>
          </p:cNvCxnSpPr>
          <p:nvPr/>
        </p:nvCxnSpPr>
        <p:spPr>
          <a:xfrm>
            <a:off x="3613128" y="5114716"/>
            <a:ext cx="4464567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F89AB5-7810-4738-8BA9-EAC0859B3EDE}"/>
              </a:ext>
            </a:extLst>
          </p:cNvPr>
          <p:cNvSpPr/>
          <p:nvPr/>
        </p:nvSpPr>
        <p:spPr>
          <a:xfrm flipH="1">
            <a:off x="8098971" y="4732345"/>
            <a:ext cx="3106572" cy="1300316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(external constraints: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discrimination, opportunity)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6F393-8E72-462A-99C1-55A058EBF92D}"/>
              </a:ext>
            </a:extLst>
          </p:cNvPr>
          <p:cNvSpPr/>
          <p:nvPr/>
        </p:nvSpPr>
        <p:spPr>
          <a:xfrm flipH="1">
            <a:off x="1728724" y="4749640"/>
            <a:ext cx="1905679" cy="1062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69BD57-5DD2-41F5-82E3-A92538911868}"/>
              </a:ext>
            </a:extLst>
          </p:cNvPr>
          <p:cNvSpPr/>
          <p:nvPr/>
        </p:nvSpPr>
        <p:spPr>
          <a:xfrm flipH="1">
            <a:off x="4745363" y="4732346"/>
            <a:ext cx="2242647" cy="1079911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2E9E32-43DA-410A-9D2F-A83882CBBE2E}"/>
              </a:ext>
            </a:extLst>
          </p:cNvPr>
          <p:cNvSpPr/>
          <p:nvPr/>
        </p:nvSpPr>
        <p:spPr>
          <a:xfrm flipH="1">
            <a:off x="4553397" y="6120517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7CAC76-1A8D-4FDA-8CC4-B1F46A76CDBA}"/>
              </a:ext>
            </a:extLst>
          </p:cNvPr>
          <p:cNvCxnSpPr>
            <a:cxnSpLocks/>
            <a:stCxn id="21" idx="4"/>
            <a:endCxn id="29" idx="0"/>
          </p:cNvCxnSpPr>
          <p:nvPr/>
        </p:nvCxnSpPr>
        <p:spPr>
          <a:xfrm>
            <a:off x="2681563" y="5812257"/>
            <a:ext cx="3185039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D923DE-9A3D-45B7-945F-20CF209AFAA7}"/>
              </a:ext>
            </a:extLst>
          </p:cNvPr>
          <p:cNvCxnSpPr>
            <a:cxnSpLocks/>
            <a:stCxn id="20" idx="4"/>
            <a:endCxn id="29" idx="0"/>
          </p:cNvCxnSpPr>
          <p:nvPr/>
        </p:nvCxnSpPr>
        <p:spPr>
          <a:xfrm flipH="1">
            <a:off x="5866602" y="6032661"/>
            <a:ext cx="3785655" cy="87856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F6A375-D33B-4823-8C37-0E19902A902B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flipH="1">
            <a:off x="5866602" y="5812257"/>
            <a:ext cx="84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F94954-D338-4505-9C2C-00BB22058F64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V="1">
            <a:off x="3634403" y="5272302"/>
            <a:ext cx="1110960" cy="864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89D47-9080-4A13-A946-074E8014842A}"/>
              </a:ext>
            </a:extLst>
          </p:cNvPr>
          <p:cNvCxnSpPr>
            <a:cxnSpLocks/>
            <a:endCxn id="20" idx="6"/>
          </p:cNvCxnSpPr>
          <p:nvPr/>
        </p:nvCxnSpPr>
        <p:spPr>
          <a:xfrm flipV="1">
            <a:off x="6988010" y="5382503"/>
            <a:ext cx="1110961" cy="4047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942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  <p:bldP spid="16" grpId="0"/>
      <p:bldP spid="18" grpId="0"/>
      <p:bldP spid="20" grpId="0" animBg="1"/>
      <p:bldP spid="21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786604" y="4112276"/>
            <a:ext cx="2773608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external to group)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419394" y="4019569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934515" y="4019569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2E3F968-22AB-4350-8D8E-C41A700BF900}"/>
              </a:ext>
            </a:extLst>
          </p:cNvPr>
          <p:cNvCxnSpPr>
            <a:cxnSpLocks/>
            <a:stCxn id="58" idx="4"/>
            <a:endCxn id="61" idx="0"/>
          </p:cNvCxnSpPr>
          <p:nvPr/>
        </p:nvCxnSpPr>
        <p:spPr>
          <a:xfrm>
            <a:off x="2372233" y="5628904"/>
            <a:ext cx="3683520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4BC585BC-4FF2-47B4-92EA-FCE3B76C59CB}"/>
              </a:ext>
            </a:extLst>
          </p:cNvPr>
          <p:cNvCxnSpPr>
            <a:cxnSpLocks/>
            <a:stCxn id="53" idx="4"/>
            <a:endCxn id="61" idx="0"/>
          </p:cNvCxnSpPr>
          <p:nvPr/>
        </p:nvCxnSpPr>
        <p:spPr>
          <a:xfrm flipH="1">
            <a:off x="6055753" y="5536196"/>
            <a:ext cx="4117655" cy="400968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9D7F5470-F663-427F-9528-DBAD3845035D}"/>
              </a:ext>
            </a:extLst>
          </p:cNvPr>
          <p:cNvCxnSpPr>
            <a:cxnSpLocks/>
            <a:stCxn id="59" idx="4"/>
            <a:endCxn id="61" idx="0"/>
          </p:cNvCxnSpPr>
          <p:nvPr/>
        </p:nvCxnSpPr>
        <p:spPr>
          <a:xfrm flipH="1">
            <a:off x="6055753" y="5628904"/>
            <a:ext cx="85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">
            <a:extLst>
              <a:ext uri="{FF2B5EF4-FFF2-40B4-BE49-F238E27FC236}">
                <a16:creationId xmlns:a16="http://schemas.microsoft.com/office/drawing/2014/main" id="{6061B7D5-5D98-4029-AF04-BA683B0ED3D3}"/>
              </a:ext>
            </a:extLst>
          </p:cNvPr>
          <p:cNvSpPr txBox="1">
            <a:spLocks/>
          </p:cNvSpPr>
          <p:nvPr/>
        </p:nvSpPr>
        <p:spPr>
          <a:xfrm>
            <a:off x="481451" y="3101800"/>
            <a:ext cx="3549657" cy="9941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bodies are physically</a:t>
            </a:r>
            <a:b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well-suited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751C429C-4302-414C-84F5-88309EAB5E0D}"/>
              </a:ext>
            </a:extLst>
          </p:cNvPr>
          <p:cNvSpPr txBox="1">
            <a:spLocks/>
          </p:cNvSpPr>
          <p:nvPr/>
        </p:nvSpPr>
        <p:spPr>
          <a:xfrm>
            <a:off x="8245691" y="3014758"/>
            <a:ext cx="3855434" cy="1222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constraints on employment opportunities (discrimination)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3DE0B52-DE58-4829-9D2A-0733AE329638}"/>
              </a:ext>
            </a:extLst>
          </p:cNvPr>
          <p:cNvSpPr txBox="1">
            <a:spLocks/>
          </p:cNvSpPr>
          <p:nvPr/>
        </p:nvSpPr>
        <p:spPr>
          <a:xfrm>
            <a:off x="4380862" y="3051963"/>
            <a:ext cx="3587481" cy="1076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group’s values and traditions are well-suited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C94CA-9055-4F41-B772-F3CB794182E3}"/>
              </a:ext>
            </a:extLst>
          </p:cNvPr>
          <p:cNvSpPr txBox="1">
            <a:spLocks/>
          </p:cNvSpPr>
          <p:nvPr/>
        </p:nvSpPr>
        <p:spPr>
          <a:xfrm>
            <a:off x="8595359" y="6394796"/>
            <a:ext cx="3596641" cy="411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(n=16-20/condition on MTurk)</a:t>
            </a:r>
          </a:p>
        </p:txBody>
      </p:sp>
    </p:spTree>
    <p:extLst>
      <p:ext uri="{BB962C8B-B14F-4D97-AF65-F5344CB8AC3E}">
        <p14:creationId xmlns:p14="http://schemas.microsoft.com/office/powerpoint/2010/main" val="627582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pic>
        <p:nvPicPr>
          <p:cNvPr id="3" name="Picture 2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26036BB5-CF55-4271-8050-787A8BB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26" y="-292458"/>
            <a:ext cx="9303641" cy="37214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38385-6C3A-489E-A3B0-CB082B6F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58" y="3555895"/>
            <a:ext cx="4922003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farmers.</a:t>
            </a:r>
            <a:b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fruit grow underwater off the coast of islands in this area.</a:t>
            </a:r>
          </a:p>
          <a:p>
            <a:pPr lvl="0" defTabSz="914400"/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dive into the ocean near the island to harvest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paid very little for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can also be dangerous, because there are many sharks in the water. 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1233870-6D5A-48CD-B27F-0FAB5512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822325"/>
            <a:ext cx="4762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C7B92-AE62-4481-9F15-676A592F936E}"/>
              </a:ext>
            </a:extLst>
          </p:cNvPr>
          <p:cNvSpPr txBox="1"/>
          <p:nvPr/>
        </p:nvSpPr>
        <p:spPr>
          <a:xfrm>
            <a:off x="342405" y="3555895"/>
            <a:ext cx="492200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sz="2000" b="1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b="1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 farmers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fruit that grow on bushes on islands in this area.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go through bushes on the island to harvest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paid a living wage for harvesting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Harvesting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is a relatively low risk job.</a:t>
            </a:r>
          </a:p>
        </p:txBody>
      </p:sp>
      <p:pic>
        <p:nvPicPr>
          <p:cNvPr id="12" name="Picture 11" descr="A picture containing wheel, vector graphics, gear&#10;&#10;Description automatically generated">
            <a:extLst>
              <a:ext uri="{FF2B5EF4-FFF2-40B4-BE49-F238E27FC236}">
                <a16:creationId xmlns:a16="http://schemas.microsoft.com/office/drawing/2014/main" id="{BC28D981-1432-460E-BC14-C0BEEA52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38" y="3385016"/>
            <a:ext cx="1719561" cy="1031737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137DDF2-BE98-4D90-9F42-872A0FEA2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210" y="3405172"/>
            <a:ext cx="1729228" cy="1037537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D0291F-BEEF-49F8-AC04-5E82DFF4A55A}"/>
              </a:ext>
            </a:extLst>
          </p:cNvPr>
          <p:cNvSpPr txBox="1">
            <a:spLocks/>
          </p:cNvSpPr>
          <p:nvPr/>
        </p:nvSpPr>
        <p:spPr>
          <a:xfrm>
            <a:off x="-1980" y="2870916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91340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pic>
        <p:nvPicPr>
          <p:cNvPr id="3" name="Picture 2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26036BB5-CF55-4271-8050-787A8BB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26" y="-292458"/>
            <a:ext cx="9303641" cy="37214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38385-6C3A-489E-A3B0-CB082B6F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58" y="3555895"/>
            <a:ext cx="4922003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farmers.</a:t>
            </a:r>
            <a:b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fruit grow underwater off the coast of islands in this area.</a:t>
            </a:r>
          </a:p>
          <a:p>
            <a:pPr lvl="0" defTabSz="914400"/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dive into the ocean near the island to harvest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paid very little for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can also be dangerous, because there are many sharks in the water. 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1233870-6D5A-48CD-B27F-0FAB5512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822325"/>
            <a:ext cx="4762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C7B92-AE62-4481-9F15-676A592F936E}"/>
              </a:ext>
            </a:extLst>
          </p:cNvPr>
          <p:cNvSpPr txBox="1"/>
          <p:nvPr/>
        </p:nvSpPr>
        <p:spPr>
          <a:xfrm>
            <a:off x="342405" y="3555895"/>
            <a:ext cx="45534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sz="2000" b="1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grocers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</a:p>
          <a:p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sell a variety of food on the island, including </a:t>
            </a:r>
            <a:r>
              <a:rPr lang="en-US" sz="2000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 and many other kinds of fruit and foods.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receive a living wage working as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grocers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Working as a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grocer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is a relatively low risk job.</a:t>
            </a:r>
          </a:p>
        </p:txBody>
      </p:sp>
      <p:pic>
        <p:nvPicPr>
          <p:cNvPr id="12" name="Picture 11" descr="A picture containing wheel, vector graphics, gear&#10;&#10;Description automatically generated">
            <a:extLst>
              <a:ext uri="{FF2B5EF4-FFF2-40B4-BE49-F238E27FC236}">
                <a16:creationId xmlns:a16="http://schemas.microsoft.com/office/drawing/2014/main" id="{BC28D981-1432-460E-BC14-C0BEEA52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38" y="3385016"/>
            <a:ext cx="1719561" cy="1031737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137DDF2-BE98-4D90-9F42-872A0FEA2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210" y="3405172"/>
            <a:ext cx="1729228" cy="1037537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D0291F-BEEF-49F8-AC04-5E82DFF4A55A}"/>
              </a:ext>
            </a:extLst>
          </p:cNvPr>
          <p:cNvSpPr txBox="1">
            <a:spLocks/>
          </p:cNvSpPr>
          <p:nvPr/>
        </p:nvSpPr>
        <p:spPr>
          <a:xfrm>
            <a:off x="-1980" y="2870916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2b</a:t>
            </a:r>
          </a:p>
        </p:txBody>
      </p:sp>
    </p:spTree>
    <p:extLst>
      <p:ext uri="{BB962C8B-B14F-4D97-AF65-F5344CB8AC3E}">
        <p14:creationId xmlns:p14="http://schemas.microsoft.com/office/powerpoint/2010/main" val="226611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774728" y="5595473"/>
            <a:ext cx="2773608" cy="1076136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external to group)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407516" y="5636460"/>
            <a:ext cx="1905679" cy="99416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922638" y="5666444"/>
            <a:ext cx="2242647" cy="1076136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0" y="61297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5E2BC9-BEF4-4080-A91C-08B279C9E0AC}"/>
              </a:ext>
            </a:extLst>
          </p:cNvPr>
          <p:cNvSpPr txBox="1">
            <a:spLocks/>
          </p:cNvSpPr>
          <p:nvPr/>
        </p:nvSpPr>
        <p:spPr>
          <a:xfrm>
            <a:off x="1" y="2278869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C6B9CC-7B41-437E-8A46-5328DA8353B0}"/>
              </a:ext>
            </a:extLst>
          </p:cNvPr>
          <p:cNvSpPr txBox="1">
            <a:spLocks/>
          </p:cNvSpPr>
          <p:nvPr/>
        </p:nvSpPr>
        <p:spPr>
          <a:xfrm>
            <a:off x="0" y="3569511"/>
            <a:ext cx="688769" cy="62153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tx1"/>
                </a:solidFill>
                <a:latin typeface="Gill Sans Nova" panose="020B0602020104020203" pitchFamily="34" charset="0"/>
              </a:rPr>
              <a:t>2b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E3762-5078-44CF-A8CB-375CC7666244}"/>
              </a:ext>
            </a:extLst>
          </p:cNvPr>
          <p:cNvSpPr/>
          <p:nvPr/>
        </p:nvSpPr>
        <p:spPr>
          <a:xfrm>
            <a:off x="1702213" y="186391"/>
            <a:ext cx="9276426" cy="52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sz="20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farmers, and don't often work other jobs.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26036BB5-CF55-4271-8050-787A8BB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441" y="-28232"/>
            <a:ext cx="2137559" cy="855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5D9BD-9E45-4134-9154-612C583FF795}"/>
              </a:ext>
            </a:extLst>
          </p:cNvPr>
          <p:cNvSpPr txBox="1"/>
          <p:nvPr/>
        </p:nvSpPr>
        <p:spPr>
          <a:xfrm>
            <a:off x="827909" y="985797"/>
            <a:ext cx="359700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can hold their breath for a long time, their bodies are streamlined and powerfully built, and they have big hands and feet that are good for swimming, from </a:t>
            </a:r>
            <a:r>
              <a:rPr lang="en-US" sz="24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even early in childhood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Their bodies are well-suited to farming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DF706-4EDC-4220-A8E0-B04DE7CAB842}"/>
              </a:ext>
            </a:extLst>
          </p:cNvPr>
          <p:cNvSpPr txBox="1"/>
          <p:nvPr/>
        </p:nvSpPr>
        <p:spPr>
          <a:xfrm>
            <a:off x="4424910" y="954318"/>
            <a:ext cx="37649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revere the ocean as a primordial source of life, consider growing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to be a sacred job </a:t>
            </a:r>
            <a:r>
              <a:rPr lang="en-US" sz="24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that is their duty and destiny, and have passed down knowledge of how to farm </a:t>
            </a:r>
            <a:r>
              <a:rPr lang="en-US" sz="2400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 for generations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Their cultural values are well-suited to farming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A45DDB-4485-45F2-A209-3831597B5730}"/>
              </a:ext>
            </a:extLst>
          </p:cNvPr>
          <p:cNvSpPr txBox="1"/>
          <p:nvPr/>
        </p:nvSpPr>
        <p:spPr>
          <a:xfrm>
            <a:off x="8446736" y="949182"/>
            <a:ext cx="35970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are required by this island's government to fill out complex and expensive paperwork to be hired in other jobs, </a:t>
            </a:r>
            <a:r>
              <a:rPr lang="en-US" sz="24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which limits economic opportunities for </a:t>
            </a:r>
            <a:r>
              <a:rPr lang="en-US" sz="2400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This situation leads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b="1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with little other choice than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to farm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354942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F8C9479-6A04-40EA-BEBE-86CA9996B30B}"/>
              </a:ext>
            </a:extLst>
          </p:cNvPr>
          <p:cNvSpPr txBox="1"/>
          <p:nvPr/>
        </p:nvSpPr>
        <p:spPr>
          <a:xfrm>
            <a:off x="6232266" y="3662505"/>
            <a:ext cx="565493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Target of intervention</a:t>
            </a:r>
          </a:p>
          <a:p>
            <a:pPr algn="l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Oil spill destroyed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farms… </a:t>
            </a:r>
          </a:p>
          <a:p>
            <a:pPr algn="l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The island's government would like the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to become grocers this year. </a:t>
            </a:r>
          </a:p>
          <a:p>
            <a:pPr algn="l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l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If you could make anything happen, what would you do to get the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to work as grocers?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AF0D0-B17E-4727-8231-E61D5B15A84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for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occupation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61377-179D-44B0-9EAA-C8F4C266A0D7}"/>
              </a:ext>
            </a:extLst>
          </p:cNvPr>
          <p:cNvSpPr txBox="1"/>
          <p:nvPr/>
        </p:nvSpPr>
        <p:spPr>
          <a:xfrm>
            <a:off x="391788" y="3429000"/>
            <a:ext cx="556794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Generalization</a:t>
            </a:r>
            <a:br>
              <a:rPr lang="en-US" sz="2800" b="1" dirty="0"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(switched context from essentialism)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lvl="0"/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Expect a </a:t>
            </a:r>
            <a:r>
              <a:rPr lang="en-US" sz="2000" i="1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</a:t>
            </a:r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 outside of the structural context to have same occupation?</a:t>
            </a:r>
          </a:p>
          <a:p>
            <a:pPr lvl="0"/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does not live on the island we talked about. 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lives on a different island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on the other side of the ocean, with a different government and different groups of people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lvl="0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job do you think 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works?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6ACEF-F90A-4530-B635-343B7CDDBE3F}"/>
              </a:ext>
            </a:extLst>
          </p:cNvPr>
          <p:cNvSpPr txBox="1"/>
          <p:nvPr/>
        </p:nvSpPr>
        <p:spPr>
          <a:xfrm>
            <a:off x="391788" y="710682"/>
            <a:ext cx="5997906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Gill Sans MT" panose="020B0502020104020203" pitchFamily="34" charset="0"/>
              </a:rPr>
              <a:t>Possibility of change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(gender stereotyping)</a:t>
            </a:r>
            <a:endParaRPr lang="en-US" sz="2800" b="1" dirty="0">
              <a:latin typeface="Gill Sans MT" panose="020B0502020104020203" pitchFamily="34" charset="0"/>
            </a:endParaRPr>
          </a:p>
          <a:p>
            <a:r>
              <a:rPr lang="en-US" sz="2000" i="1" dirty="0">
                <a:latin typeface="Gill Sans MT" panose="020B0502020104020203" pitchFamily="34" charset="0"/>
              </a:rPr>
              <a:t>Possible for </a:t>
            </a:r>
            <a:r>
              <a:rPr lang="en-US" sz="2000" i="1" dirty="0" err="1">
                <a:latin typeface="Gill Sans MT" panose="020B0502020104020203" pitchFamily="34" charset="0"/>
              </a:rPr>
              <a:t>Zarpies</a:t>
            </a:r>
            <a:r>
              <a:rPr lang="en-US" sz="2000" i="1" dirty="0">
                <a:latin typeface="Gill Sans MT" panose="020B0502020104020203" pitchFamily="34" charset="0"/>
              </a:rPr>
              <a:t> to work the other job?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Which group usually work as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farmers /grocers? (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</a:p>
          <a:p>
            <a:pPr algn="l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Can/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Could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also work as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farmers /grocers?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(y/n x for sure/maybe)</a:t>
            </a:r>
            <a:endParaRPr lang="en-US" sz="2000" dirty="0">
              <a:solidFill>
                <a:srgbClr val="D9695F"/>
              </a:solidFill>
              <a:latin typeface="Gill Sans MT" panose="020B05020201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AA3C6-A024-4AC7-9719-C8705FD8454E}"/>
              </a:ext>
            </a:extLst>
          </p:cNvPr>
          <p:cNvSpPr txBox="1"/>
          <p:nvPr/>
        </p:nvSpPr>
        <p:spPr>
          <a:xfrm>
            <a:off x="6232266" y="710682"/>
            <a:ext cx="4524364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Normativity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(Roberts et al., 2016)</a:t>
            </a:r>
            <a:endParaRPr lang="en-US" sz="2000" b="1" dirty="0">
              <a:latin typeface="Gill Sans MT" panose="020B0502020104020203" pitchFamily="34" charset="0"/>
            </a:endParaRPr>
          </a:p>
          <a:p>
            <a:pPr lvl="0"/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Disapprove if a </a:t>
            </a:r>
            <a:r>
              <a:rPr lang="en-US" sz="2000" i="1" dirty="0" err="1">
                <a:solidFill>
                  <a:prstClr val="black"/>
                </a:solidFill>
                <a:latin typeface="Gill Sans MT" panose="020B0502020104020203" pitchFamily="34" charset="0"/>
              </a:rPr>
              <a:t>Zarpie</a:t>
            </a:r>
            <a:r>
              <a:rPr lang="en-US" sz="2000" i="1" dirty="0">
                <a:solidFill>
                  <a:prstClr val="black"/>
                </a:solidFill>
                <a:latin typeface="Gill Sans MT" panose="020B0502020104020203" pitchFamily="34" charset="0"/>
              </a:rPr>
              <a:t> worked the other job?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Look, this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is working as a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farmer/grocer!</a:t>
            </a:r>
          </a:p>
          <a:p>
            <a:pPr algn="l"/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it okay or not okay for this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to work as a </a:t>
            </a:r>
            <a:r>
              <a:rPr lang="en-US" sz="20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terrafruit</a:t>
            </a:r>
            <a:r>
              <a:rPr lang="en-US" sz="20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farmer/grocer?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pic>
        <p:nvPicPr>
          <p:cNvPr id="17" name="Picture 16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20ABC03-F344-48E5-9B54-33BEC942E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97" y="3361941"/>
            <a:ext cx="779310" cy="935172"/>
          </a:xfrm>
          <a:prstGeom prst="rect">
            <a:avLst/>
          </a:prstGeom>
        </p:spPr>
      </p:pic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EE849FA7-7D79-44B5-87EF-582E28968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857" y="3471304"/>
            <a:ext cx="1006424" cy="710682"/>
          </a:xfrm>
          <a:prstGeom prst="rect">
            <a:avLst/>
          </a:prstGeom>
        </p:spPr>
      </p:pic>
      <p:pic>
        <p:nvPicPr>
          <p:cNvPr id="4" name="Picture 3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116DD1F1-66C5-46FC-B565-32013DFF0F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977" r="29749"/>
          <a:stretch/>
        </p:blipFill>
        <p:spPr>
          <a:xfrm>
            <a:off x="10569039" y="1673851"/>
            <a:ext cx="1231173" cy="152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14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473746-743C-4927-AB2E-065099D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38" y="4041866"/>
            <a:ext cx="5225143" cy="269312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55641C-F066-47D2-B1B1-747FF7F6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7955" y="3923296"/>
            <a:ext cx="6800797" cy="26772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BF49DD-35C4-4677-A2DE-FFAFAEBF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14004" y="716481"/>
            <a:ext cx="5594605" cy="288355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5CB8E9-9B65-417D-9743-37CB44CFA0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0135" y="720608"/>
            <a:ext cx="5186351" cy="3062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11E7E-4E64-47CA-9CC0-F3B4E4F1B4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for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occupation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314BED3-B4BB-4621-A2FF-31378FB138B8}"/>
              </a:ext>
            </a:extLst>
          </p:cNvPr>
          <p:cNvSpPr txBox="1">
            <a:spLocks/>
          </p:cNvSpPr>
          <p:nvPr/>
        </p:nvSpPr>
        <p:spPr>
          <a:xfrm>
            <a:off x="-149683" y="6289776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DC71CC-EF0B-4C71-AE9B-FC8827783EE9}"/>
              </a:ext>
            </a:extLst>
          </p:cNvPr>
          <p:cNvSpPr txBox="1">
            <a:spLocks/>
          </p:cNvSpPr>
          <p:nvPr/>
        </p:nvSpPr>
        <p:spPr>
          <a:xfrm>
            <a:off x="8595359" y="6394796"/>
            <a:ext cx="3596641" cy="411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(n=16-20/condition on MTurk)</a:t>
            </a:r>
          </a:p>
        </p:txBody>
      </p:sp>
    </p:spTree>
    <p:extLst>
      <p:ext uri="{BB962C8B-B14F-4D97-AF65-F5344CB8AC3E}">
        <p14:creationId xmlns:p14="http://schemas.microsoft.com/office/powerpoint/2010/main" val="361794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F473746-743C-4927-AB2E-065099DB50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0738" y="4102826"/>
            <a:ext cx="5225143" cy="25712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55641C-F066-47D2-B1B1-747FF7F6D0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27956" y="3923296"/>
            <a:ext cx="6800795" cy="267724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BF49DD-35C4-4677-A2DE-FFAFAEBF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14004" y="781751"/>
            <a:ext cx="5594605" cy="275301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5CB8E9-9B65-417D-9743-37CB44CFA0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50135" y="793464"/>
            <a:ext cx="5186351" cy="29167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11E7E-4E64-47CA-9CC0-F3B4E4F1B4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for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occupation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FF3DFB-A447-496B-80A1-46BDA98CBE45}"/>
              </a:ext>
            </a:extLst>
          </p:cNvPr>
          <p:cNvSpPr txBox="1">
            <a:spLocks/>
          </p:cNvSpPr>
          <p:nvPr/>
        </p:nvSpPr>
        <p:spPr>
          <a:xfrm>
            <a:off x="-149683" y="6289776"/>
            <a:ext cx="688769" cy="621532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tx1"/>
                </a:solidFill>
                <a:latin typeface="Gill Sans Nova" panose="020B0602020104020203" pitchFamily="34" charset="0"/>
              </a:rPr>
              <a:t>2b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6B51AA0-BDA3-4022-A1E1-C92F41D1FAD1}"/>
              </a:ext>
            </a:extLst>
          </p:cNvPr>
          <p:cNvSpPr txBox="1">
            <a:spLocks/>
          </p:cNvSpPr>
          <p:nvPr/>
        </p:nvSpPr>
        <p:spPr>
          <a:xfrm>
            <a:off x="8595359" y="6394796"/>
            <a:ext cx="3596641" cy="41149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(n=15-20/condition on MTurk)</a:t>
            </a:r>
          </a:p>
        </p:txBody>
      </p:sp>
    </p:spTree>
    <p:extLst>
      <p:ext uri="{BB962C8B-B14F-4D97-AF65-F5344CB8AC3E}">
        <p14:creationId xmlns:p14="http://schemas.microsoft.com/office/powerpoint/2010/main" val="2547174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D273194-AF32-4302-8E9F-CAC22BA31673}"/>
              </a:ext>
            </a:extLst>
          </p:cNvPr>
          <p:cNvSpPr txBox="1">
            <a:spLocks/>
          </p:cNvSpPr>
          <p:nvPr/>
        </p:nvSpPr>
        <p:spPr>
          <a:xfrm>
            <a:off x="1535009" y="4584674"/>
            <a:ext cx="5860224" cy="5615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</a:t>
            </a:r>
            <a:r>
              <a:rPr lang="en-US" sz="2400" dirty="0">
                <a:solidFill>
                  <a:schemeClr val="tx1"/>
                </a:solidFill>
                <a:highlight>
                  <a:srgbClr val="FFFF75"/>
                </a:highlight>
                <a:latin typeface="Gill Sans Nova" panose="020B0602020104020203" pitchFamily="34" charset="0"/>
                <a:cs typeface="Helvetica" panose="020B0604020202020204" pitchFamily="34" charset="0"/>
              </a:rPr>
              <a:t>wide group-based generalizations (stereotyping)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2DA2-B330-4A99-AD0E-BB03D6E7F8D9}"/>
              </a:ext>
            </a:extLst>
          </p:cNvPr>
          <p:cNvCxnSpPr>
            <a:cxnSpLocks/>
          </p:cNvCxnSpPr>
          <p:nvPr/>
        </p:nvCxnSpPr>
        <p:spPr>
          <a:xfrm>
            <a:off x="3792893" y="3657097"/>
            <a:ext cx="0" cy="957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A36970-4C3A-41AF-826B-50E1C6AA1A53}"/>
              </a:ext>
            </a:extLst>
          </p:cNvPr>
          <p:cNvSpPr txBox="1"/>
          <p:nvPr/>
        </p:nvSpPr>
        <p:spPr>
          <a:xfrm>
            <a:off x="903338" y="3783653"/>
            <a:ext cx="2995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reduced blame for immoral behavior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BFCA2-CAEA-4871-8BF3-0CD2F5EF59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1321" y="3382687"/>
            <a:ext cx="0" cy="400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EC7886-9A6D-4AB1-9275-1828C1ECC74D}"/>
              </a:ext>
            </a:extLst>
          </p:cNvPr>
          <p:cNvSpPr txBox="1"/>
          <p:nvPr/>
        </p:nvSpPr>
        <p:spPr>
          <a:xfrm>
            <a:off x="646372" y="5514335"/>
            <a:ext cx="7017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highlight>
                  <a:srgbClr val="FFFF75"/>
                </a:highlight>
                <a:latin typeface="Gill Sans Nova" panose="020B0602020104020203" pitchFamily="34" charset="0"/>
                <a:cs typeface="Helvetica" panose="020B0604020202020204" pitchFamily="34" charset="0"/>
              </a:rPr>
              <a:t>increased perceived differences between groups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highlight>
                  <a:srgbClr val="FFFF75"/>
                </a:highlight>
                <a:latin typeface="Gill Sans Nova" panose="020B0602020104020203" pitchFamily="34" charset="0"/>
                <a:cs typeface="Helvetica" panose="020B0604020202020204" pitchFamily="34" charset="0"/>
              </a:rPr>
              <a:t>justifies properties as natural and normative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9A3FE6-A377-4439-A26C-A538DD39DEED}"/>
              </a:ext>
            </a:extLst>
          </p:cNvPr>
          <p:cNvSpPr txBox="1">
            <a:spLocks/>
          </p:cNvSpPr>
          <p:nvPr/>
        </p:nvSpPr>
        <p:spPr>
          <a:xfrm>
            <a:off x="7208029" y="4614650"/>
            <a:ext cx="4327970" cy="17113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highlight>
                  <a:srgbClr val="FFFF75"/>
                </a:highlight>
                <a:latin typeface="Gill Sans Nova" panose="020B0602020104020203" pitchFamily="34" charset="0"/>
                <a:cs typeface="Helvetica" panose="020B0604020202020204" pitchFamily="34" charset="0"/>
              </a:rPr>
              <a:t>context-based generalizations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(Vasilyeva et al, 2019/20)</a:t>
            </a:r>
            <a:endParaRPr lang="en-US" sz="2400" dirty="0">
              <a:solidFill>
                <a:schemeClr val="tx1"/>
              </a:solidFill>
              <a:highlight>
                <a:srgbClr val="FFFF75"/>
              </a:highlight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properties seen as less central to group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(Vasilyeva et al, 2020)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187BC5-537D-4754-A362-2C5264E2B2DF}"/>
              </a:ext>
            </a:extLst>
          </p:cNvPr>
          <p:cNvCxnSpPr>
            <a:cxnSpLocks/>
            <a:stCxn id="27" idx="4"/>
            <a:endCxn id="18" idx="0"/>
          </p:cNvCxnSpPr>
          <p:nvPr/>
        </p:nvCxnSpPr>
        <p:spPr>
          <a:xfrm>
            <a:off x="9372014" y="3256131"/>
            <a:ext cx="0" cy="1358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729521-4A5C-4E18-BAE7-27325967A044}"/>
              </a:ext>
            </a:extLst>
          </p:cNvPr>
          <p:cNvSpPr txBox="1"/>
          <p:nvPr/>
        </p:nvSpPr>
        <p:spPr>
          <a:xfrm>
            <a:off x="0" y="-1"/>
            <a:ext cx="12191999" cy="865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233363" indent="-233363" algn="ctr"/>
            <a:r>
              <a:rPr lang="en-US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Why does it matter which of these causes we attribute group properties/differences to?</a:t>
            </a:r>
          </a:p>
        </p:txBody>
      </p:sp>
    </p:spTree>
    <p:extLst>
      <p:ext uri="{BB962C8B-B14F-4D97-AF65-F5344CB8AC3E}">
        <p14:creationId xmlns:p14="http://schemas.microsoft.com/office/powerpoint/2010/main" val="51729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4742548" y="5937164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pic>
        <p:nvPicPr>
          <p:cNvPr id="3" name="Picture 2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26036BB5-CF55-4271-8050-787A8BB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926" y="-292458"/>
            <a:ext cx="9303641" cy="37214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38385-6C3A-489E-A3B0-CB082B6F8E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58" y="3555895"/>
            <a:ext cx="4922003" cy="31700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defTabSz="914400"/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alt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farmers.</a:t>
            </a:r>
            <a:b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fruit grow underwater off the coast of islands in this area.</a:t>
            </a:r>
          </a:p>
          <a:p>
            <a:pPr lvl="0" defTabSz="914400"/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 </a:t>
            </a:r>
          </a:p>
          <a:p>
            <a:pPr lvl="0" defTabSz="914400"/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dive into the ocean near the island to harvest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are paid very little for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Harvesting </a:t>
            </a:r>
            <a:r>
              <a:rPr lang="en-US" alt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alt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can also be dangerous, because there are many sharks in the water. </a:t>
            </a:r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D1233870-6D5A-48CD-B27F-0FAB55127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-822325"/>
            <a:ext cx="4762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6C7B92-AE62-4481-9F15-676A592F936E}"/>
              </a:ext>
            </a:extLst>
          </p:cNvPr>
          <p:cNvSpPr txBox="1"/>
          <p:nvPr/>
        </p:nvSpPr>
        <p:spPr>
          <a:xfrm>
            <a:off x="342405" y="3555895"/>
            <a:ext cx="455344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sz="2000" b="1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managers at a food distributing company. </a:t>
            </a: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sell and ship a variety of food grown on the island, including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and many other kinds of fruit and foods. </a:t>
            </a: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earn a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comfortable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wage working as distribution managers. Working as a distribution manager is a relatively low risk job.</a:t>
            </a:r>
          </a:p>
        </p:txBody>
      </p:sp>
      <p:pic>
        <p:nvPicPr>
          <p:cNvPr id="12" name="Picture 11" descr="A picture containing wheel, vector graphics, gear&#10;&#10;Description automatically generated">
            <a:extLst>
              <a:ext uri="{FF2B5EF4-FFF2-40B4-BE49-F238E27FC236}">
                <a16:creationId xmlns:a16="http://schemas.microsoft.com/office/drawing/2014/main" id="{BC28D981-1432-460E-BC14-C0BEEA52F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0438" y="3385016"/>
            <a:ext cx="1719561" cy="1031737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4137DDF2-BE98-4D90-9F42-872A0FEA20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1210" y="3405172"/>
            <a:ext cx="1729228" cy="1037537"/>
          </a:xfrm>
          <a:prstGeom prst="rect">
            <a:avLst/>
          </a:prstGeom>
        </p:spPr>
      </p:pic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2D0291F-BEEF-49F8-AC04-5E82DFF4A55A}"/>
              </a:ext>
            </a:extLst>
          </p:cNvPr>
          <p:cNvSpPr txBox="1">
            <a:spLocks/>
          </p:cNvSpPr>
          <p:nvPr/>
        </p:nvSpPr>
        <p:spPr>
          <a:xfrm>
            <a:off x="-1980" y="2870916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2c</a:t>
            </a:r>
          </a:p>
        </p:txBody>
      </p:sp>
    </p:spTree>
    <p:extLst>
      <p:ext uri="{BB962C8B-B14F-4D97-AF65-F5344CB8AC3E}">
        <p14:creationId xmlns:p14="http://schemas.microsoft.com/office/powerpoint/2010/main" val="3690525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0974044-71AD-410A-89A8-2D147968F392}"/>
              </a:ext>
            </a:extLst>
          </p:cNvPr>
          <p:cNvSpPr txBox="1">
            <a:spLocks/>
          </p:cNvSpPr>
          <p:nvPr/>
        </p:nvSpPr>
        <p:spPr>
          <a:xfrm>
            <a:off x="351763" y="1138235"/>
            <a:ext cx="4463705" cy="3285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Sherpa people &amp; mountaineering</a:t>
            </a:r>
            <a:r>
              <a:rPr lang="en-US" sz="30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(more hemoglobin)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Japanese women &amp; pearl fishing</a:t>
            </a:r>
            <a:br>
              <a:rPr lang="en-US" sz="28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(more body fat)</a:t>
            </a:r>
            <a:endParaRPr lang="en-US" sz="30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women &amp; factory work</a:t>
            </a:r>
            <a:br>
              <a:rPr lang="en-US" sz="30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</a:b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(“nimble fingers”, “detail-oriented”, docile)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men &amp; tech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(“smarter”)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Black people &amp; sports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(“stronger”)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50A0D43-3DD4-4F7D-B05D-F59A250247BC}"/>
              </a:ext>
            </a:extLst>
          </p:cNvPr>
          <p:cNvSpPr txBox="1">
            <a:spLocks/>
          </p:cNvSpPr>
          <p:nvPr/>
        </p:nvSpPr>
        <p:spPr>
          <a:xfrm>
            <a:off x="8098971" y="2255444"/>
            <a:ext cx="4093029" cy="15826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POC &amp; essential workers 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(language barrier, limited resources, stereotyping, economic discrimination)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C90A665-82FC-45EB-9676-AC0865836337}"/>
              </a:ext>
            </a:extLst>
          </p:cNvPr>
          <p:cNvSpPr txBox="1">
            <a:spLocks/>
          </p:cNvSpPr>
          <p:nvPr/>
        </p:nvSpPr>
        <p:spPr>
          <a:xfrm>
            <a:off x="4815468" y="2332609"/>
            <a:ext cx="3447438" cy="1466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Asians &amp; math</a:t>
            </a:r>
            <a:endParaRPr lang="en-US" sz="22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(math drills, families value math) </a:t>
            </a:r>
          </a:p>
          <a:p>
            <a:pPr>
              <a:lnSpc>
                <a:spcPct val="100000"/>
              </a:lnSpc>
            </a:pPr>
            <a:r>
              <a:rPr lang="en-US" sz="26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Chinese people &amp; martial arts</a:t>
            </a:r>
            <a:endParaRPr lang="en-US" sz="22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</a:t>
            </a:r>
            <a:r>
              <a:rPr lang="en-US" sz="2200" dirty="0" err="1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Orientialism</a:t>
            </a:r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, exoticism)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0996039-1B8B-41D5-8E78-FDCD3A8F3ADF}"/>
              </a:ext>
            </a:extLst>
          </p:cNvPr>
          <p:cNvSpPr txBox="1">
            <a:spLocks/>
          </p:cNvSpPr>
          <p:nvPr/>
        </p:nvSpPr>
        <p:spPr>
          <a:xfrm>
            <a:off x="381000" y="-71252"/>
            <a:ext cx="10403910" cy="1470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Why group differences?</a:t>
            </a:r>
            <a:endParaRPr lang="en-US" sz="48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66697E-9C4F-49F2-9D5B-BEDD8639522A}"/>
              </a:ext>
            </a:extLst>
          </p:cNvPr>
          <p:cNvCxnSpPr>
            <a:cxnSpLocks/>
          </p:cNvCxnSpPr>
          <p:nvPr/>
        </p:nvCxnSpPr>
        <p:spPr>
          <a:xfrm>
            <a:off x="3613128" y="5114716"/>
            <a:ext cx="4464567" cy="0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94F89AB5-7810-4738-8BA9-EAC0859B3EDE}"/>
              </a:ext>
            </a:extLst>
          </p:cNvPr>
          <p:cNvSpPr/>
          <p:nvPr/>
        </p:nvSpPr>
        <p:spPr>
          <a:xfrm flipH="1">
            <a:off x="8098971" y="4732345"/>
            <a:ext cx="3106572" cy="1300316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(external constraints: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discrimination, opportunity)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FE6F393-8E72-462A-99C1-55A058EBF92D}"/>
              </a:ext>
            </a:extLst>
          </p:cNvPr>
          <p:cNvSpPr/>
          <p:nvPr/>
        </p:nvSpPr>
        <p:spPr>
          <a:xfrm flipH="1">
            <a:off x="1728724" y="4749640"/>
            <a:ext cx="1905679" cy="1062617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69BD57-5DD2-41F5-82E3-A92538911868}"/>
              </a:ext>
            </a:extLst>
          </p:cNvPr>
          <p:cNvSpPr/>
          <p:nvPr/>
        </p:nvSpPr>
        <p:spPr>
          <a:xfrm flipH="1">
            <a:off x="4745363" y="4732346"/>
            <a:ext cx="2242647" cy="1079911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62E9E32-43DA-410A-9D2F-A83882CBBE2E}"/>
              </a:ext>
            </a:extLst>
          </p:cNvPr>
          <p:cNvSpPr/>
          <p:nvPr/>
        </p:nvSpPr>
        <p:spPr>
          <a:xfrm flipH="1">
            <a:off x="4553397" y="6120517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A7CAC76-1A8D-4FDA-8CC4-B1F46A76CDBA}"/>
              </a:ext>
            </a:extLst>
          </p:cNvPr>
          <p:cNvCxnSpPr>
            <a:cxnSpLocks/>
            <a:stCxn id="21" idx="4"/>
            <a:endCxn id="29" idx="0"/>
          </p:cNvCxnSpPr>
          <p:nvPr/>
        </p:nvCxnSpPr>
        <p:spPr>
          <a:xfrm>
            <a:off x="2681563" y="5812257"/>
            <a:ext cx="3185039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D923DE-9A3D-45B7-945F-20CF209AFAA7}"/>
              </a:ext>
            </a:extLst>
          </p:cNvPr>
          <p:cNvCxnSpPr>
            <a:cxnSpLocks/>
            <a:stCxn id="20" idx="4"/>
            <a:endCxn id="29" idx="0"/>
          </p:cNvCxnSpPr>
          <p:nvPr/>
        </p:nvCxnSpPr>
        <p:spPr>
          <a:xfrm flipH="1">
            <a:off x="5866602" y="6032661"/>
            <a:ext cx="3785655" cy="87856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F6A375-D33B-4823-8C37-0E19902A902B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 flipH="1">
            <a:off x="5866602" y="5812257"/>
            <a:ext cx="84" cy="308260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F94954-D338-4505-9C2C-00BB22058F64}"/>
              </a:ext>
            </a:extLst>
          </p:cNvPr>
          <p:cNvCxnSpPr>
            <a:cxnSpLocks/>
            <a:stCxn id="21" idx="2"/>
            <a:endCxn id="28" idx="6"/>
          </p:cNvCxnSpPr>
          <p:nvPr/>
        </p:nvCxnSpPr>
        <p:spPr>
          <a:xfrm flipV="1">
            <a:off x="3634403" y="5272302"/>
            <a:ext cx="1110960" cy="8647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1B89D47-9080-4A13-A946-074E8014842A}"/>
              </a:ext>
            </a:extLst>
          </p:cNvPr>
          <p:cNvCxnSpPr>
            <a:cxnSpLocks/>
            <a:endCxn id="20" idx="6"/>
          </p:cNvCxnSpPr>
          <p:nvPr/>
        </p:nvCxnSpPr>
        <p:spPr>
          <a:xfrm flipV="1">
            <a:off x="6988010" y="5382503"/>
            <a:ext cx="1110961" cy="40474"/>
          </a:xfrm>
          <a:prstGeom prst="straightConnector1">
            <a:avLst/>
          </a:prstGeom>
          <a:ln w="38100">
            <a:solidFill>
              <a:schemeClr val="bg1">
                <a:lumMod val="85000"/>
              </a:schemeClr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177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48BDF75F-FDDD-4894-8892-3BBF4019CE46}"/>
              </a:ext>
            </a:extLst>
          </p:cNvPr>
          <p:cNvSpPr/>
          <p:nvPr/>
        </p:nvSpPr>
        <p:spPr>
          <a:xfrm flipH="1">
            <a:off x="8774728" y="5595473"/>
            <a:ext cx="2773608" cy="1076136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external to group)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D69EDCF-B838-41EF-B443-4D2D4FDAC52A}"/>
              </a:ext>
            </a:extLst>
          </p:cNvPr>
          <p:cNvSpPr/>
          <p:nvPr/>
        </p:nvSpPr>
        <p:spPr>
          <a:xfrm flipH="1">
            <a:off x="1407516" y="5636460"/>
            <a:ext cx="1905679" cy="994161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15C8A62-B795-4D28-AB83-E618CF699339}"/>
              </a:ext>
            </a:extLst>
          </p:cNvPr>
          <p:cNvSpPr/>
          <p:nvPr/>
        </p:nvSpPr>
        <p:spPr>
          <a:xfrm flipH="1">
            <a:off x="4922638" y="5666444"/>
            <a:ext cx="2242647" cy="1076136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8D277FB-0AF3-49FF-9894-F21D1D128D53}"/>
              </a:ext>
            </a:extLst>
          </p:cNvPr>
          <p:cNvSpPr/>
          <p:nvPr/>
        </p:nvSpPr>
        <p:spPr>
          <a:xfrm flipH="1">
            <a:off x="0" y="61297"/>
            <a:ext cx="2626410" cy="78883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occupation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BC6B9CC-7B41-437E-8A46-5328DA8353B0}"/>
              </a:ext>
            </a:extLst>
          </p:cNvPr>
          <p:cNvSpPr txBox="1">
            <a:spLocks/>
          </p:cNvSpPr>
          <p:nvPr/>
        </p:nvSpPr>
        <p:spPr>
          <a:xfrm>
            <a:off x="-51836" y="2254233"/>
            <a:ext cx="688769" cy="1174767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tx1"/>
                </a:solidFill>
                <a:latin typeface="Gill Sans Nova" panose="020B0602020104020203" pitchFamily="34" charset="0"/>
              </a:rPr>
              <a:t>2b = 2c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E3762-5078-44CF-A8CB-375CC7666244}"/>
              </a:ext>
            </a:extLst>
          </p:cNvPr>
          <p:cNvSpPr/>
          <p:nvPr/>
        </p:nvSpPr>
        <p:spPr>
          <a:xfrm>
            <a:off x="1702213" y="186391"/>
            <a:ext cx="9276426" cy="527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work as </a:t>
            </a:r>
            <a:r>
              <a:rPr lang="en-US" sz="2000" dirty="0" err="1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farmers, and don't often work other jobs.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3" name="Picture 2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26036BB5-CF55-4271-8050-787A8BB9F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4441" y="-28232"/>
            <a:ext cx="2137559" cy="8550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055D9BD-9E45-4134-9154-612C583FF795}"/>
              </a:ext>
            </a:extLst>
          </p:cNvPr>
          <p:cNvSpPr txBox="1"/>
          <p:nvPr/>
        </p:nvSpPr>
        <p:spPr>
          <a:xfrm>
            <a:off x="827909" y="985797"/>
            <a:ext cx="359700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can hold their breath for a long time, their bodies are streamlined and powerfully built, and they have big hands and feet that are good for swimming, from even early in childhood.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Their bodies are well-suited to farming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8DF706-4EDC-4220-A8E0-B04DE7CAB842}"/>
              </a:ext>
            </a:extLst>
          </p:cNvPr>
          <p:cNvSpPr txBox="1"/>
          <p:nvPr/>
        </p:nvSpPr>
        <p:spPr>
          <a:xfrm>
            <a:off x="4424910" y="954318"/>
            <a:ext cx="3764933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revere the ocean as a primordial source of life, consider growing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to be a sacred job that is their duty and destiny, and have passed down knowledge of how to farm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for generations.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Their cultural values are well-suited to farming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2A45DDB-4485-45F2-A209-3831597B5730}"/>
              </a:ext>
            </a:extLst>
          </p:cNvPr>
          <p:cNvSpPr txBox="1"/>
          <p:nvPr/>
        </p:nvSpPr>
        <p:spPr>
          <a:xfrm>
            <a:off x="8446736" y="949182"/>
            <a:ext cx="359700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This is because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are required by this island's government to fill out complex and expensive paperwork to be hired in other jobs, which limits economic opportunities for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This situation leads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 with little other choice than to farm </a:t>
            </a:r>
            <a:r>
              <a:rPr lang="en-US" sz="2400" b="1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1" dirty="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444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F8C9479-6A04-40EA-BEBE-86CA9996B30B}"/>
              </a:ext>
            </a:extLst>
          </p:cNvPr>
          <p:cNvSpPr txBox="1"/>
          <p:nvPr/>
        </p:nvSpPr>
        <p:spPr>
          <a:xfrm>
            <a:off x="6232264" y="5367992"/>
            <a:ext cx="6118072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Target of intervention</a:t>
            </a:r>
          </a:p>
          <a:p>
            <a:pPr>
              <a:tabLst>
                <a:tab pos="4397375" algn="l"/>
              </a:tabLst>
            </a:pP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The island government would like to get more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to work as distribution managers, rather than </a:t>
            </a:r>
            <a:r>
              <a:rPr lang="en-US" dirty="0" err="1"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farmers.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9AF0D0-B17E-4727-8231-E61D5B15A84E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for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occupation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561377-179D-44B0-9EAA-C8F4C266A0D7}"/>
              </a:ext>
            </a:extLst>
          </p:cNvPr>
          <p:cNvSpPr txBox="1"/>
          <p:nvPr/>
        </p:nvSpPr>
        <p:spPr>
          <a:xfrm>
            <a:off x="391788" y="3429000"/>
            <a:ext cx="584047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latin typeface="Gill Sans MT" panose="020B0502020104020203" pitchFamily="34" charset="0"/>
              </a:rPr>
              <a:t>Generalization</a:t>
            </a:r>
            <a:br>
              <a:rPr lang="en-US" sz="2800" b="1" dirty="0">
                <a:latin typeface="Gill Sans MT" panose="020B0502020104020203" pitchFamily="34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(switched context from essentialism)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0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does not live on the island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of </a:t>
            </a:r>
            <a:r>
              <a:rPr lang="en-US" sz="2000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000" dirty="0" err="1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. 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was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born and raised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on a different island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country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, with a different government and different groups of people.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They live and work in that different island country.</a:t>
            </a:r>
          </a:p>
          <a:p>
            <a:pPr lvl="0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Which job do you think this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Zarpie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works </a:t>
            </a:r>
            <a:r>
              <a:rPr lang="en-US" sz="2000" dirty="0"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in their country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?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(for sure </a:t>
            </a:r>
            <a:r>
              <a:rPr lang="en-US" sz="2000" dirty="0" err="1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farmer, probably,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highlight>
                  <a:srgbClr val="FFFF75"/>
                </a:highlight>
                <a:latin typeface="Cambria" panose="02040503050406030204" pitchFamily="18" charset="0"/>
                <a:ea typeface="Cambria" panose="02040503050406030204" pitchFamily="18" charset="0"/>
              </a:rPr>
              <a:t>equally likely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probably, for sure dist. manager)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6ACEF-F90A-4530-B635-343B7CDDBE3F}"/>
              </a:ext>
            </a:extLst>
          </p:cNvPr>
          <p:cNvSpPr txBox="1"/>
          <p:nvPr/>
        </p:nvSpPr>
        <p:spPr>
          <a:xfrm>
            <a:off x="391788" y="710682"/>
            <a:ext cx="4803667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highlight>
                  <a:srgbClr val="FFFF75"/>
                </a:highlight>
                <a:latin typeface="Gill Sans MT" panose="020B0502020104020203" pitchFamily="34" charset="0"/>
              </a:rPr>
              <a:t>Stability over time (future)</a:t>
            </a:r>
            <a:r>
              <a:rPr lang="en-US" sz="2800" b="1" dirty="0">
                <a:latin typeface="Gill Sans MT" panose="020B0502020104020203" pitchFamily="34" charset="0"/>
              </a:rPr>
              <a:t>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0"/>
              </a:rPr>
              <a:t>(essentialism)</a:t>
            </a:r>
            <a:endParaRPr lang="en-US" sz="2000" dirty="0">
              <a:latin typeface="Gill Sans MT" panose="020B0502020104020203" pitchFamily="34" charset="0"/>
            </a:endParaRPr>
          </a:p>
          <a:p>
            <a:pPr algn="l"/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Will </a:t>
            </a:r>
            <a:r>
              <a:rPr lang="en-US" sz="24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always work as </a:t>
            </a:r>
            <a:r>
              <a:rPr lang="en-US" sz="24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farmers?</a:t>
            </a:r>
          </a:p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(for sure Y, probably Y, </a:t>
            </a:r>
          </a:p>
          <a:p>
            <a:pPr algn="l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probably N, for sure N)</a:t>
            </a:r>
            <a:endParaRPr lang="en-US" sz="2000" dirty="0">
              <a:solidFill>
                <a:srgbClr val="D9695F"/>
              </a:solidFill>
              <a:latin typeface="Gill Sans MT" panose="020B0502020104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51AA3C6-A024-4AC7-9719-C8705FD8454E}"/>
              </a:ext>
            </a:extLst>
          </p:cNvPr>
          <p:cNvSpPr txBox="1"/>
          <p:nvPr/>
        </p:nvSpPr>
        <p:spPr>
          <a:xfrm>
            <a:off x="6232265" y="710682"/>
            <a:ext cx="574769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highlight>
                  <a:srgbClr val="FFFF75"/>
                </a:highlight>
                <a:latin typeface="Gill Sans MT" panose="020B0502020104020203" pitchFamily="34" charset="0"/>
              </a:rPr>
              <a:t>Acceptability</a:t>
            </a:r>
            <a:endParaRPr lang="en-US" sz="2000" b="1" dirty="0">
              <a:highlight>
                <a:srgbClr val="FFFF75"/>
              </a:highlight>
              <a:latin typeface="Gill Sans MT" panose="020B0502020104020203" pitchFamily="34" charset="0"/>
            </a:endParaRPr>
          </a:p>
          <a:p>
            <a:pPr algn="l"/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Is it okay or not okay that </a:t>
            </a:r>
            <a:r>
              <a:rPr lang="en-US" sz="24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mostly work as </a:t>
            </a:r>
            <a:r>
              <a:rPr lang="en-US" sz="24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aquafruit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farmers and </a:t>
            </a:r>
            <a:r>
              <a:rPr lang="en-US" sz="2400" b="0" i="0" dirty="0" err="1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400" b="0" i="0" dirty="0"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mostly work as distribution managers? </a:t>
            </a:r>
            <a:r>
              <a:rPr lang="en-US" sz="2000" b="0" i="0" dirty="0">
                <a:solidFill>
                  <a:schemeClr val="bg1">
                    <a:lumMod val="65000"/>
                  </a:schemeClr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(okay/not okay x 3 step)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18AD74-8104-4933-8FD9-F3A81EAEF232}"/>
              </a:ext>
            </a:extLst>
          </p:cNvPr>
          <p:cNvSpPr txBox="1"/>
          <p:nvPr/>
        </p:nvSpPr>
        <p:spPr>
          <a:xfrm>
            <a:off x="6232266" y="3361941"/>
            <a:ext cx="55679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4397375" algn="l"/>
              </a:tabLst>
            </a:pPr>
            <a:r>
              <a:rPr lang="en-US" sz="2800" b="1" dirty="0">
                <a:highlight>
                  <a:srgbClr val="FFFF75"/>
                </a:highlight>
                <a:latin typeface="Gill Sans MT" panose="020B0502020104020203" pitchFamily="34" charset="0"/>
              </a:rPr>
              <a:t>Group differences</a:t>
            </a:r>
          </a:p>
          <a:p>
            <a:pPr>
              <a:tabLst>
                <a:tab pos="4397375" algn="l"/>
              </a:tabLst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Are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Zarpies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and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Vawns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more similar or more different from each other?</a:t>
            </a:r>
            <a:b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(very similar, somewhat similar, equally similar and different, somewhat different, very different)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tabLst>
                <a:tab pos="4397375" algn="l"/>
              </a:tabLst>
            </a:pP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3CB2289-4CE5-4A19-A643-957FA118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111" y="1870865"/>
            <a:ext cx="2594749" cy="1291583"/>
          </a:xfrm>
          <a:prstGeom prst="rect">
            <a:avLst/>
          </a:prstGeom>
        </p:spPr>
      </p:pic>
      <p:pic>
        <p:nvPicPr>
          <p:cNvPr id="5" name="Picture 4" descr="A picture containing text, resort, swimming&#10;&#10;Description automatically generated">
            <a:extLst>
              <a:ext uri="{FF2B5EF4-FFF2-40B4-BE49-F238E27FC236}">
                <a16:creationId xmlns:a16="http://schemas.microsoft.com/office/drawing/2014/main" id="{9A0082DE-D7BE-4A06-A9A3-989236869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100" y="2400674"/>
            <a:ext cx="2787864" cy="1115145"/>
          </a:xfrm>
          <a:prstGeom prst="rect">
            <a:avLst/>
          </a:prstGeom>
        </p:spPr>
      </p:pic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11FD587F-94E5-4C3B-89B1-9B5A91264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4697" y="3361941"/>
            <a:ext cx="779310" cy="93517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30C4D39-748A-4239-A6C5-2348509AC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857" y="3471304"/>
            <a:ext cx="1006424" cy="71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19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155CB8E9-9B65-417D-9743-37CB44CFA0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6260" y="744776"/>
            <a:ext cx="4974742" cy="31980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611E7E-4E64-47CA-9CC0-F3B4E4F1B421}"/>
              </a:ext>
            </a:extLst>
          </p:cNvPr>
          <p:cNvSpPr txBox="1"/>
          <p:nvPr/>
        </p:nvSpPr>
        <p:spPr>
          <a:xfrm>
            <a:off x="0" y="0"/>
            <a:ext cx="12192000" cy="58477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233363" indent="-233363" algn="ctr"/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What are the consequences of different construals for </a:t>
            </a:r>
            <a:r>
              <a:rPr lang="en-US" sz="3200" b="1" dirty="0">
                <a:solidFill>
                  <a:schemeClr val="bg1"/>
                </a:solidFill>
                <a:latin typeface="Gill Sans Nova" panose="020B0602020104020203" pitchFamily="34" charset="0"/>
              </a:rPr>
              <a:t>occupation</a:t>
            </a:r>
            <a:r>
              <a:rPr lang="en-US" sz="3200" dirty="0">
                <a:solidFill>
                  <a:schemeClr val="bg1"/>
                </a:solidFill>
                <a:latin typeface="Gill Sans Nova" panose="020B0602020104020203" pitchFamily="34" charset="0"/>
              </a:rPr>
              <a:t>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8FF3DFB-A447-496B-80A1-46BDA98CBE45}"/>
              </a:ext>
            </a:extLst>
          </p:cNvPr>
          <p:cNvSpPr txBox="1">
            <a:spLocks/>
          </p:cNvSpPr>
          <p:nvPr/>
        </p:nvSpPr>
        <p:spPr>
          <a:xfrm>
            <a:off x="-149683" y="6289776"/>
            <a:ext cx="688769" cy="62153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9063" lvl="1" indent="0">
              <a:buNone/>
              <a:tabLst>
                <a:tab pos="6342063" algn="l"/>
                <a:tab pos="11887200" algn="r"/>
              </a:tabLst>
            </a:pPr>
            <a:r>
              <a:rPr lang="en-US" b="1" dirty="0">
                <a:solidFill>
                  <a:schemeClr val="bg1"/>
                </a:solidFill>
                <a:latin typeface="Gill Sans Nova" panose="020B0602020104020203" pitchFamily="34" charset="0"/>
              </a:rPr>
              <a:t>2c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FDCB62-F96E-4DEB-8DE5-9A3D89A6E5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840016" y="694200"/>
            <a:ext cx="5636968" cy="317079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FBF49DD-35C4-4677-A2DE-FFAFAEBF14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441842" y="3666798"/>
            <a:ext cx="5924302" cy="33324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F473746-743C-4927-AB2E-065099DB500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5040" y="4002406"/>
            <a:ext cx="5171382" cy="29089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8ED55B1-BB02-4960-A7BE-6011E04F0A6F}"/>
              </a:ext>
            </a:extLst>
          </p:cNvPr>
          <p:cNvSpPr txBox="1">
            <a:spLocks/>
          </p:cNvSpPr>
          <p:nvPr/>
        </p:nvSpPr>
        <p:spPr>
          <a:xfrm>
            <a:off x="11195431" y="5225968"/>
            <a:ext cx="996569" cy="165163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adults (n=13-25/condition on MTurk)</a:t>
            </a:r>
          </a:p>
        </p:txBody>
      </p:sp>
    </p:spTree>
    <p:extLst>
      <p:ext uri="{BB962C8B-B14F-4D97-AF65-F5344CB8AC3E}">
        <p14:creationId xmlns:p14="http://schemas.microsoft.com/office/powerpoint/2010/main" val="840896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1C418B-A7D1-421D-B9BD-5C82C57A91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50" y="1962453"/>
            <a:ext cx="10782300" cy="3352800"/>
          </a:xfrm>
        </p:spPr>
        <p:txBody>
          <a:bodyPr/>
          <a:lstStyle/>
          <a:p>
            <a:r>
              <a:rPr lang="en-US" dirty="0"/>
              <a:t>What we take to the be cause of group differences really matters.</a:t>
            </a:r>
          </a:p>
        </p:txBody>
      </p:sp>
    </p:spTree>
    <p:extLst>
      <p:ext uri="{BB962C8B-B14F-4D97-AF65-F5344CB8AC3E}">
        <p14:creationId xmlns:p14="http://schemas.microsoft.com/office/powerpoint/2010/main" val="3136098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22D5666D-224F-42E6-9F0C-0AF66F383121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0FC213-41D5-4FCA-B4CD-7FCBE513751D}"/>
              </a:ext>
            </a:extLst>
          </p:cNvPr>
          <p:cNvSpPr/>
          <p:nvPr/>
        </p:nvSpPr>
        <p:spPr>
          <a:xfrm>
            <a:off x="810652" y="889190"/>
            <a:ext cx="3185031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879D00-C456-4B3E-AE1F-64B2DB72E839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040868-4508-4A09-A0E8-DA0ED268B931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C9B8A8-7D51-43C4-9399-5CDCF47DC48C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B15F9D-9CB9-48E4-B048-8A3D3451E546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4D8EFF-11AA-4590-B91B-2DE9D692D6A2}"/>
              </a:ext>
            </a:extLst>
          </p:cNvPr>
          <p:cNvCxnSpPr>
            <a:cxnSpLocks/>
            <a:stCxn id="13" idx="4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260AEF-A7DB-46E6-9E11-BBFA5EA49C24}"/>
              </a:ext>
            </a:extLst>
          </p:cNvPr>
          <p:cNvCxnSpPr>
            <a:cxnSpLocks/>
            <a:stCxn id="19" idx="4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>
            <a:extLst>
              <a:ext uri="{FF2B5EF4-FFF2-40B4-BE49-F238E27FC236}">
                <a16:creationId xmlns:a16="http://schemas.microsoft.com/office/drawing/2014/main" id="{B65FA938-E4F9-4613-B836-15F1D2DAAD5A}"/>
              </a:ext>
            </a:extLst>
          </p:cNvPr>
          <p:cNvSpPr txBox="1">
            <a:spLocks/>
          </p:cNvSpPr>
          <p:nvPr/>
        </p:nvSpPr>
        <p:spPr>
          <a:xfrm>
            <a:off x="1448482" y="876978"/>
            <a:ext cx="1905679" cy="630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essentialism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8CFE454-22D8-42CA-9DE1-C1936268F7C1}"/>
              </a:ext>
            </a:extLst>
          </p:cNvPr>
          <p:cNvSpPr txBox="1">
            <a:spLocks/>
          </p:cNvSpPr>
          <p:nvPr/>
        </p:nvSpPr>
        <p:spPr>
          <a:xfrm>
            <a:off x="1448482" y="75645"/>
            <a:ext cx="1905679" cy="546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i="1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inputs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5C1C7A-9A60-44B8-A429-D4C0FB6FD0E7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1321" y="570015"/>
            <a:ext cx="1" cy="306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1">
            <a:extLst>
              <a:ext uri="{FF2B5EF4-FFF2-40B4-BE49-F238E27FC236}">
                <a16:creationId xmlns:a16="http://schemas.microsoft.com/office/drawing/2014/main" id="{60C3FA2D-ACB5-4EA4-90E9-ADE8C78B287E}"/>
              </a:ext>
            </a:extLst>
          </p:cNvPr>
          <p:cNvSpPr txBox="1">
            <a:spLocks/>
          </p:cNvSpPr>
          <p:nvPr/>
        </p:nvSpPr>
        <p:spPr>
          <a:xfrm>
            <a:off x="1317730" y="4429484"/>
            <a:ext cx="2163893" cy="4643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925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i="1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consequences</a:t>
            </a:r>
            <a:endParaRPr lang="en-US" sz="2800" dirty="0">
              <a:solidFill>
                <a:schemeClr val="tx1"/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029BFD-C2B6-4861-BA3A-33C2AE7D5065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403168" y="3657097"/>
            <a:ext cx="0" cy="73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64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2" grpId="0"/>
      <p:bldP spid="23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>
            <a:extLst>
              <a:ext uri="{FF2B5EF4-FFF2-40B4-BE49-F238E27FC236}">
                <a16:creationId xmlns:a16="http://schemas.microsoft.com/office/drawing/2014/main" id="{60C3FA2D-ACB5-4EA4-90E9-ADE8C78B287E}"/>
              </a:ext>
            </a:extLst>
          </p:cNvPr>
          <p:cNvSpPr txBox="1">
            <a:spLocks/>
          </p:cNvSpPr>
          <p:nvPr/>
        </p:nvSpPr>
        <p:spPr>
          <a:xfrm>
            <a:off x="261050" y="4528706"/>
            <a:ext cx="5860224" cy="1938593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wide group-based generalizations (stereotyping)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increased perceived differences between groups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reduced blame for immoral behavior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justifies properties as natural and normative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…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3185031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1448482" y="876978"/>
            <a:ext cx="1905679" cy="6309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essentialism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44A861B-E80A-4C38-94BE-31C80E159CF6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2403168" y="3657097"/>
            <a:ext cx="0" cy="7367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itle 1">
            <a:extLst>
              <a:ext uri="{FF2B5EF4-FFF2-40B4-BE49-F238E27FC236}">
                <a16:creationId xmlns:a16="http://schemas.microsoft.com/office/drawing/2014/main" id="{9EFF0D0E-4EE6-4369-B848-606C47C5FB08}"/>
              </a:ext>
            </a:extLst>
          </p:cNvPr>
          <p:cNvSpPr txBox="1">
            <a:spLocks/>
          </p:cNvSpPr>
          <p:nvPr/>
        </p:nvSpPr>
        <p:spPr>
          <a:xfrm>
            <a:off x="1448482" y="99313"/>
            <a:ext cx="1905679" cy="546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i="1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inputs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9E7925-0916-4170-8B33-2A5F7A1FABC8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2401322" y="645407"/>
            <a:ext cx="0" cy="262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078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73896CC2-380D-41F4-8411-3903E03B502F}"/>
              </a:ext>
            </a:extLst>
          </p:cNvPr>
          <p:cNvSpPr txBox="1">
            <a:spLocks/>
          </p:cNvSpPr>
          <p:nvPr/>
        </p:nvSpPr>
        <p:spPr>
          <a:xfrm>
            <a:off x="2840053" y="80548"/>
            <a:ext cx="1905679" cy="546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2800" i="1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inputs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E79171-B500-4968-B2CE-C427CC23BBF8}"/>
              </a:ext>
            </a:extLst>
          </p:cNvPr>
          <p:cNvCxnSpPr>
            <a:cxnSpLocks/>
            <a:stCxn id="38" idx="2"/>
            <a:endCxn id="37" idx="0"/>
          </p:cNvCxnSpPr>
          <p:nvPr/>
        </p:nvCxnSpPr>
        <p:spPr>
          <a:xfrm>
            <a:off x="3792893" y="626642"/>
            <a:ext cx="0" cy="2625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CD273194-AF32-4302-8E9F-CAC22BA31673}"/>
              </a:ext>
            </a:extLst>
          </p:cNvPr>
          <p:cNvSpPr txBox="1">
            <a:spLocks/>
          </p:cNvSpPr>
          <p:nvPr/>
        </p:nvSpPr>
        <p:spPr>
          <a:xfrm>
            <a:off x="1535009" y="4584674"/>
            <a:ext cx="5860224" cy="5615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wide group-based generalizations (stereotyping)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2DA2-B330-4A99-AD0E-BB03D6E7F8D9}"/>
              </a:ext>
            </a:extLst>
          </p:cNvPr>
          <p:cNvCxnSpPr>
            <a:cxnSpLocks/>
          </p:cNvCxnSpPr>
          <p:nvPr/>
        </p:nvCxnSpPr>
        <p:spPr>
          <a:xfrm>
            <a:off x="3792893" y="3657097"/>
            <a:ext cx="0" cy="957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A36970-4C3A-41AF-826B-50E1C6AA1A53}"/>
              </a:ext>
            </a:extLst>
          </p:cNvPr>
          <p:cNvSpPr txBox="1"/>
          <p:nvPr/>
        </p:nvSpPr>
        <p:spPr>
          <a:xfrm>
            <a:off x="903338" y="3783653"/>
            <a:ext cx="2995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reduced blame for immoral behavior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BFCA2-CAEA-4871-8BF3-0CD2F5EF59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1321" y="3382687"/>
            <a:ext cx="0" cy="400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EC7886-9A6D-4AB1-9275-1828C1ECC74D}"/>
              </a:ext>
            </a:extLst>
          </p:cNvPr>
          <p:cNvSpPr txBox="1"/>
          <p:nvPr/>
        </p:nvSpPr>
        <p:spPr>
          <a:xfrm>
            <a:off x="646372" y="5514335"/>
            <a:ext cx="7017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increased perceived differences between groups?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justifies properties as natural and normative?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F485347-7AA4-41EF-A850-4818E96751DA}"/>
              </a:ext>
            </a:extLst>
          </p:cNvPr>
          <p:cNvSpPr txBox="1">
            <a:spLocks/>
          </p:cNvSpPr>
          <p:nvPr/>
        </p:nvSpPr>
        <p:spPr>
          <a:xfrm>
            <a:off x="7208029" y="4614650"/>
            <a:ext cx="4327970" cy="17113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context-based generalizations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(Vasilyeva et al, 2019/2020)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9CCFC0-ABC6-45C8-9D03-49D7856DEE6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9372014" y="3256131"/>
            <a:ext cx="0" cy="1358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6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D273194-AF32-4302-8E9F-CAC22BA31673}"/>
              </a:ext>
            </a:extLst>
          </p:cNvPr>
          <p:cNvSpPr txBox="1">
            <a:spLocks/>
          </p:cNvSpPr>
          <p:nvPr/>
        </p:nvSpPr>
        <p:spPr>
          <a:xfrm>
            <a:off x="1535009" y="4584674"/>
            <a:ext cx="5860224" cy="56158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wide group-based generalizations (stereotyping)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0752DA2-B330-4A99-AD0E-BB03D6E7F8D9}"/>
              </a:ext>
            </a:extLst>
          </p:cNvPr>
          <p:cNvCxnSpPr>
            <a:cxnSpLocks/>
          </p:cNvCxnSpPr>
          <p:nvPr/>
        </p:nvCxnSpPr>
        <p:spPr>
          <a:xfrm>
            <a:off x="3792893" y="3657097"/>
            <a:ext cx="0" cy="957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FA36970-4C3A-41AF-826B-50E1C6AA1A53}"/>
              </a:ext>
            </a:extLst>
          </p:cNvPr>
          <p:cNvSpPr txBox="1"/>
          <p:nvPr/>
        </p:nvSpPr>
        <p:spPr>
          <a:xfrm>
            <a:off x="903338" y="3783653"/>
            <a:ext cx="2995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reduced blame for immoral behavior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5BFCA2-CAEA-4871-8BF3-0CD2F5EF59D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401321" y="3382687"/>
            <a:ext cx="0" cy="4009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DEC7886-9A6D-4AB1-9275-1828C1ECC74D}"/>
              </a:ext>
            </a:extLst>
          </p:cNvPr>
          <p:cNvSpPr txBox="1"/>
          <p:nvPr/>
        </p:nvSpPr>
        <p:spPr>
          <a:xfrm>
            <a:off x="646372" y="5514335"/>
            <a:ext cx="701714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increased perceived differences between groups?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justifies properties as natural and normative?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E9A3FE6-A377-4439-A26C-A538DD39DEED}"/>
              </a:ext>
            </a:extLst>
          </p:cNvPr>
          <p:cNvSpPr txBox="1">
            <a:spLocks/>
          </p:cNvSpPr>
          <p:nvPr/>
        </p:nvSpPr>
        <p:spPr>
          <a:xfrm>
            <a:off x="7208029" y="4614650"/>
            <a:ext cx="4327970" cy="171137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- context-based generalizations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Gill Sans Nova" panose="020B0602020104020203" pitchFamily="34" charset="0"/>
                <a:cs typeface="Helvetica" panose="020B0604020202020204" pitchFamily="34" charset="0"/>
              </a:rPr>
              <a:t>(Vasilyeva et al, 2019/2020)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Gill Sans Nova" panose="020B0602020104020203" pitchFamily="34" charset="0"/>
              <a:cs typeface="Helvetica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187BC5-537D-4754-A362-2C5264E2B2DF}"/>
              </a:ext>
            </a:extLst>
          </p:cNvPr>
          <p:cNvCxnSpPr>
            <a:cxnSpLocks/>
            <a:stCxn id="27" idx="4"/>
            <a:endCxn id="18" idx="0"/>
          </p:cNvCxnSpPr>
          <p:nvPr/>
        </p:nvCxnSpPr>
        <p:spPr>
          <a:xfrm>
            <a:off x="9372014" y="3256131"/>
            <a:ext cx="0" cy="13585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6729521-4A5C-4E18-BAE7-27325967A044}"/>
              </a:ext>
            </a:extLst>
          </p:cNvPr>
          <p:cNvSpPr txBox="1"/>
          <p:nvPr/>
        </p:nvSpPr>
        <p:spPr>
          <a:xfrm>
            <a:off x="0" y="-1"/>
            <a:ext cx="12191999" cy="865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233363" indent="-233363" algn="ctr"/>
            <a:r>
              <a:rPr lang="en-US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Why does it matter which of these causes we attribute group properties/differences to?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3363B2-208B-4A6B-B159-8995B449920D}"/>
              </a:ext>
            </a:extLst>
          </p:cNvPr>
          <p:cNvSpPr/>
          <p:nvPr/>
        </p:nvSpPr>
        <p:spPr>
          <a:xfrm>
            <a:off x="7221300" y="1615044"/>
            <a:ext cx="4500786" cy="4916386"/>
          </a:xfrm>
          <a:prstGeom prst="roundRect">
            <a:avLst/>
          </a:prstGeom>
          <a:noFill/>
          <a:ln w="69850">
            <a:solidFill>
              <a:srgbClr val="215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EFAD398-8B95-444F-A077-57E88F8999C2}"/>
              </a:ext>
            </a:extLst>
          </p:cNvPr>
          <p:cNvSpPr txBox="1">
            <a:spLocks/>
          </p:cNvSpPr>
          <p:nvPr/>
        </p:nvSpPr>
        <p:spPr>
          <a:xfrm>
            <a:off x="7208029" y="865668"/>
            <a:ext cx="4527329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5E6B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Why is this construal better?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15E6B"/>
              </a:solidFill>
              <a:effectLst/>
              <a:uLnTx/>
              <a:uFillTx/>
              <a:latin typeface="Gill Sans Nova" panose="020B0602020104020203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A927F92F-9A9D-4524-A151-B7F5F96FC189}"/>
              </a:ext>
            </a:extLst>
          </p:cNvPr>
          <p:cNvSpPr/>
          <p:nvPr/>
        </p:nvSpPr>
        <p:spPr>
          <a:xfrm>
            <a:off x="308506" y="1677680"/>
            <a:ext cx="6828563" cy="4916386"/>
          </a:xfrm>
          <a:prstGeom prst="roundRect">
            <a:avLst/>
          </a:prstGeom>
          <a:noFill/>
          <a:ln w="69850">
            <a:solidFill>
              <a:srgbClr val="215E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15E6B"/>
              </a:solidFill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FF949E79-8B78-4634-B2BD-6978102AE250}"/>
              </a:ext>
            </a:extLst>
          </p:cNvPr>
          <p:cNvSpPr txBox="1">
            <a:spLocks/>
          </p:cNvSpPr>
          <p:nvPr/>
        </p:nvSpPr>
        <p:spPr>
          <a:xfrm>
            <a:off x="415768" y="1041552"/>
            <a:ext cx="6614038" cy="591254"/>
          </a:xfrm>
          <a:prstGeom prst="rect">
            <a:avLst/>
          </a:prstGeom>
          <a:solidFill>
            <a:srgbClr val="FFFFFF">
              <a:alpha val="81176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15E6B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How are these 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srgbClr val="215E6B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similar or different?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215E6B"/>
              </a:solidFill>
              <a:effectLst/>
              <a:uLnTx/>
              <a:uFillTx/>
              <a:latin typeface="Gill Sans Nova" panose="020B0602020104020203" pitchFamily="34" charset="0"/>
              <a:ea typeface="+mn-ea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927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33" grpId="0"/>
      <p:bldP spid="34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FC735167-2B50-40E6-B46A-0373EDF8F309}"/>
              </a:ext>
            </a:extLst>
          </p:cNvPr>
          <p:cNvSpPr/>
          <p:nvPr/>
        </p:nvSpPr>
        <p:spPr>
          <a:xfrm>
            <a:off x="810652" y="889190"/>
            <a:ext cx="6172039" cy="27679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CBC32B-B487-4022-BB7C-72BB032A263E}"/>
              </a:ext>
            </a:extLst>
          </p:cNvPr>
          <p:cNvSpPr/>
          <p:nvPr/>
        </p:nvSpPr>
        <p:spPr>
          <a:xfrm flipH="1">
            <a:off x="7818728" y="1832211"/>
            <a:ext cx="3106572" cy="1423920"/>
          </a:xfrm>
          <a:prstGeom prst="ellipse">
            <a:avLst/>
          </a:prstGeom>
          <a:solidFill>
            <a:srgbClr val="F7E1D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structural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(constraints on group external to group: </a:t>
            </a:r>
            <a:r>
              <a:rPr lang="en-US" dirty="0" err="1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eg</a:t>
            </a:r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 access/availability)</a:t>
            </a:r>
            <a:endParaRPr lang="en-US" sz="24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496A7F-5FFD-4CDD-BFE4-877602EC2305}"/>
              </a:ext>
            </a:extLst>
          </p:cNvPr>
          <p:cNvSpPr/>
          <p:nvPr/>
        </p:nvSpPr>
        <p:spPr>
          <a:xfrm flipH="1">
            <a:off x="1448482" y="1739504"/>
            <a:ext cx="1905679" cy="1609335"/>
          </a:xfrm>
          <a:prstGeom prst="ellipse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biology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4109AA2-6D24-4485-851A-806C9644B6E7}"/>
              </a:ext>
            </a:extLst>
          </p:cNvPr>
          <p:cNvSpPr/>
          <p:nvPr/>
        </p:nvSpPr>
        <p:spPr>
          <a:xfrm flipH="1">
            <a:off x="4465121" y="1739504"/>
            <a:ext cx="2242647" cy="1609335"/>
          </a:xfrm>
          <a:prstGeom prst="ellipse">
            <a:avLst/>
          </a:prstGeom>
          <a:solidFill>
            <a:srgbClr val="FFEE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culture</a:t>
            </a:r>
          </a:p>
          <a:p>
            <a:pPr algn="ctr"/>
            <a:r>
              <a:rPr lang="en-US" dirty="0">
                <a:solidFill>
                  <a:sysClr val="windowText" lastClr="000000"/>
                </a:solidFill>
                <a:latin typeface="Gill Sans Nova" panose="020B0602020104020203" pitchFamily="34" charset="0"/>
              </a:rPr>
              <a:t>(shared beliefs/values among group)</a:t>
            </a:r>
            <a:endParaRPr lang="en-US" sz="1200" dirty="0">
              <a:solidFill>
                <a:sysClr val="windowText" lastClr="000000"/>
              </a:solidFill>
              <a:latin typeface="Gill Sans Nova" panose="020B0602020104020203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11019F-A72B-46F6-B29A-842F701EE4C5}"/>
              </a:ext>
            </a:extLst>
          </p:cNvPr>
          <p:cNvSpPr/>
          <p:nvPr/>
        </p:nvSpPr>
        <p:spPr>
          <a:xfrm flipH="1">
            <a:off x="4273154" y="3657098"/>
            <a:ext cx="2626410" cy="873835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ill Sans Nova" panose="020B0602020104020203" pitchFamily="34" charset="0"/>
              </a:rPr>
              <a:t>group property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9531E0-FC27-41DB-B528-EE5710A5D0A8}"/>
              </a:ext>
            </a:extLst>
          </p:cNvPr>
          <p:cNvCxnSpPr>
            <a:cxnSpLocks/>
            <a:stCxn id="28" idx="4"/>
            <a:endCxn id="30" idx="0"/>
          </p:cNvCxnSpPr>
          <p:nvPr/>
        </p:nvCxnSpPr>
        <p:spPr>
          <a:xfrm>
            <a:off x="2401321" y="3348839"/>
            <a:ext cx="3185038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C8237BD-05A9-48C6-8C68-EEA9C8588723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5586359" y="3256131"/>
            <a:ext cx="3785655" cy="400967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09DD296-EFD9-49B6-9C8A-B26BCCD19E16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 flipH="1">
            <a:off x="5586359" y="3348839"/>
            <a:ext cx="85" cy="308259"/>
          </a:xfrm>
          <a:prstGeom prst="straightConnector1">
            <a:avLst/>
          </a:prstGeom>
          <a:ln w="38100">
            <a:solidFill>
              <a:srgbClr val="C092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3E2C24EE-4DE5-4005-98A9-3F409EC6630C}"/>
              </a:ext>
            </a:extLst>
          </p:cNvPr>
          <p:cNvSpPr txBox="1">
            <a:spLocks/>
          </p:cNvSpPr>
          <p:nvPr/>
        </p:nvSpPr>
        <p:spPr>
          <a:xfrm>
            <a:off x="2671569" y="889189"/>
            <a:ext cx="2242647" cy="943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kern="1200" spc="-12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essentialism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(Bailey et al, 2020)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729521-4A5C-4E18-BAE7-27325967A044}"/>
              </a:ext>
            </a:extLst>
          </p:cNvPr>
          <p:cNvSpPr txBox="1"/>
          <p:nvPr/>
        </p:nvSpPr>
        <p:spPr>
          <a:xfrm>
            <a:off x="0" y="-1"/>
            <a:ext cx="12191999" cy="86566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 anchor="ctr" anchorCtr="0">
            <a:noAutofit/>
          </a:bodyPr>
          <a:lstStyle/>
          <a:p>
            <a:pPr marL="233363" indent="-233363" algn="ctr"/>
            <a:r>
              <a:rPr lang="en-US" sz="2800" dirty="0">
                <a:solidFill>
                  <a:schemeClr val="bg1"/>
                </a:solidFill>
                <a:latin typeface="Gill Sans Nova" panose="020B0602020104020203" pitchFamily="34" charset="0"/>
              </a:rPr>
              <a:t>Why does it matter which of these causes we attribute group properties/differences to?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29B446-A8A4-4189-890E-5C71697F4AC0}"/>
              </a:ext>
            </a:extLst>
          </p:cNvPr>
          <p:cNvSpPr txBox="1"/>
          <p:nvPr/>
        </p:nvSpPr>
        <p:spPr>
          <a:xfrm>
            <a:off x="396811" y="4530933"/>
            <a:ext cx="903481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i="1" dirty="0">
                <a:latin typeface="Gill Sans Nova" panose="020B0602020104020203" pitchFamily="34" charset="0"/>
                <a:cs typeface="Helvetica" panose="020B0604020202020204" pitchFamily="34" charset="0"/>
              </a:rPr>
              <a:t>Initial set of 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consequences tested: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2800" dirty="0">
                <a:latin typeface="Gill Sans Nova" panose="020B0602020104020203" pitchFamily="34" charset="0"/>
                <a:cs typeface="Helvetica" panose="020B0604020202020204" pitchFamily="34" charset="0"/>
              </a:rPr>
              <a:t>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ow we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generalize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</a:t>
            </a:r>
            <a:r>
              <a:rPr lang="en-US" sz="2800" dirty="0">
                <a:latin typeface="Gill Sans Nova" panose="020B0602020104020203" pitchFamily="34" charset="0"/>
                <a:cs typeface="Helvetica" panose="020B0604020202020204" pitchFamily="34" charset="0"/>
              </a:rPr>
              <a:t>(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we think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is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the case)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could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be the case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should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 be the case</a:t>
            </a: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How to change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ill Sans Nova" panose="020B0602020104020203" pitchFamily="34" charset="0"/>
                <a:ea typeface="+mn-ea"/>
                <a:cs typeface="Helvetica" panose="020B0604020202020204" pitchFamily="34" charset="0"/>
              </a:rPr>
              <a:t>what is the case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95160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35521</TotalTime>
  <Words>3323</Words>
  <Application>Microsoft Office PowerPoint</Application>
  <PresentationFormat>Widescreen</PresentationFormat>
  <Paragraphs>441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Cambria</vt:lpstr>
      <vt:lpstr>Gill Sans MT</vt:lpstr>
      <vt:lpstr>Gill Sans Nova</vt:lpstr>
      <vt:lpstr>Metropolitan</vt:lpstr>
      <vt:lpstr>Marianna Zhang</vt:lpstr>
      <vt:lpstr>PowerPoint Presentation</vt:lpstr>
      <vt:lpstr>PowerPoint Presentation</vt:lpstr>
      <vt:lpstr>What we take to the be cause of group differences really matters.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1: diet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Study 2: occupation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FYP</dc:title>
  <dc:creator>Marianna</dc:creator>
  <cp:lastModifiedBy>Marianna Zhang</cp:lastModifiedBy>
  <cp:revision>5208</cp:revision>
  <cp:lastPrinted>2021-03-11T21:44:26Z</cp:lastPrinted>
  <dcterms:created xsi:type="dcterms:W3CDTF">2018-11-29T07:29:27Z</dcterms:created>
  <dcterms:modified xsi:type="dcterms:W3CDTF">2021-03-11T21:44:32Z</dcterms:modified>
</cp:coreProperties>
</file>